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88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418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53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0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307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30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8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293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623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38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142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A703B-04B9-4101-97AB-12C1F671EFFD}" type="datetimeFigureOut">
              <a:rPr lang="ko-KR" altLang="en-US" smtClean="0"/>
              <a:t>2021-11-06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63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모서리가 둥근 직사각형 77"/>
          <p:cNvSpPr/>
          <p:nvPr/>
        </p:nvSpPr>
        <p:spPr>
          <a:xfrm>
            <a:off x="5470565" y="473673"/>
            <a:ext cx="4009292" cy="3822484"/>
          </a:xfrm>
          <a:prstGeom prst="roundRect">
            <a:avLst>
              <a:gd name="adj" fmla="val 55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1158" y="1127585"/>
            <a:ext cx="4009292" cy="2857500"/>
          </a:xfrm>
          <a:prstGeom prst="roundRect">
            <a:avLst>
              <a:gd name="adj" fmla="val 55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82515" y="2716823"/>
            <a:ext cx="1037493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87061" y="2716823"/>
            <a:ext cx="1037493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91607" y="2716823"/>
            <a:ext cx="1037493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자기 디스크 7"/>
          <p:cNvSpPr/>
          <p:nvPr/>
        </p:nvSpPr>
        <p:spPr>
          <a:xfrm>
            <a:off x="1987060" y="2077184"/>
            <a:ext cx="1037493" cy="30773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자기 디스크 6"/>
          <p:cNvSpPr/>
          <p:nvPr/>
        </p:nvSpPr>
        <p:spPr>
          <a:xfrm>
            <a:off x="1987060" y="1806819"/>
            <a:ext cx="1037493" cy="30773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자기 디스크 8"/>
          <p:cNvSpPr/>
          <p:nvPr/>
        </p:nvSpPr>
        <p:spPr>
          <a:xfrm>
            <a:off x="1987060" y="1521071"/>
            <a:ext cx="1037493" cy="30773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06761" y="2787161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TodoInput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166610" y="2787161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TodoList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279786" y="2787161"/>
            <a:ext cx="861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TodoFooter</a:t>
            </a:r>
            <a:endParaRPr lang="ko-KR" altLang="en-US" sz="10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4636" y="3204814"/>
            <a:ext cx="913248" cy="25497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newTodoItem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49181" y="3204814"/>
            <a:ext cx="913248" cy="25497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todoItem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10305" y="1332054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로컬 스토리지</a:t>
            </a:r>
            <a:endParaRPr lang="ko-KR" altLang="en-US" sz="10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25747" y="1782640"/>
            <a:ext cx="960115" cy="2549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최신 </a:t>
            </a:r>
            <a:r>
              <a:rPr lang="en-US" altLang="ko-KR" sz="800" dirty="0" err="1" smtClean="0">
                <a:solidFill>
                  <a:schemeClr val="bg1"/>
                </a:solidFill>
              </a:rPr>
              <a:t>todoItems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18" name="꺾인 연결선 17"/>
          <p:cNvCxnSpPr>
            <a:stCxn id="4" idx="0"/>
            <a:endCxn id="16" idx="1"/>
          </p:cNvCxnSpPr>
          <p:nvPr/>
        </p:nvCxnSpPr>
        <p:spPr>
          <a:xfrm rot="5400000" flipH="1" flipV="1">
            <a:off x="1260157" y="1951234"/>
            <a:ext cx="806694" cy="724485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6" idx="0"/>
            <a:endCxn id="16" idx="3"/>
          </p:cNvCxnSpPr>
          <p:nvPr/>
        </p:nvCxnSpPr>
        <p:spPr>
          <a:xfrm rot="16200000" flipV="1">
            <a:off x="2944761" y="1951230"/>
            <a:ext cx="806694" cy="72449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845001" y="2037617"/>
            <a:ext cx="0" cy="1167197"/>
          </a:xfrm>
          <a:prstGeom prst="straightConnector1">
            <a:avLst/>
          </a:prstGeom>
          <a:ln w="190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12323" y="2356280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00B050"/>
                </a:solidFill>
              </a:rPr>
              <a:t>X </a:t>
            </a:r>
            <a:r>
              <a:rPr lang="ko-KR" altLang="en-US" sz="1000" b="1" dirty="0" smtClean="0">
                <a:solidFill>
                  <a:srgbClr val="00B050"/>
                </a:solidFill>
              </a:rPr>
              <a:t>최신 데이터 </a:t>
            </a:r>
            <a:endParaRPr lang="en-US" altLang="ko-KR" sz="1000" b="1" dirty="0" smtClean="0">
              <a:solidFill>
                <a:srgbClr val="00B050"/>
              </a:solidFill>
            </a:endParaRPr>
          </a:p>
          <a:p>
            <a:r>
              <a:rPr lang="en-US" altLang="ko-KR" sz="1000" b="1" dirty="0">
                <a:solidFill>
                  <a:srgbClr val="00B050"/>
                </a:solidFill>
              </a:rPr>
              <a:t> </a:t>
            </a:r>
            <a:r>
              <a:rPr lang="en-US" altLang="ko-KR" sz="1000" b="1" dirty="0" smtClean="0">
                <a:solidFill>
                  <a:srgbClr val="00B050"/>
                </a:solidFill>
              </a:rPr>
              <a:t>  </a:t>
            </a:r>
            <a:r>
              <a:rPr lang="ko-KR" altLang="en-US" sz="1000" b="1" dirty="0" err="1" smtClean="0">
                <a:solidFill>
                  <a:srgbClr val="00B050"/>
                </a:solidFill>
              </a:rPr>
              <a:t>미반영</a:t>
            </a:r>
            <a:endParaRPr lang="ko-KR" altLang="en-US" sz="1000" b="1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77618" y="1686988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데이터 추가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3063240" y="1686988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데이터 삭제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1669362" y="4025729"/>
            <a:ext cx="1556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기존 애플리케이션 구조</a:t>
            </a:r>
            <a:endParaRPr lang="ko-KR" altLang="en-US" sz="1000" b="1" dirty="0"/>
          </a:p>
        </p:txBody>
      </p:sp>
      <p:sp>
        <p:nvSpPr>
          <p:cNvPr id="31" name="순서도: 자기 디스크 30"/>
          <p:cNvSpPr/>
          <p:nvPr/>
        </p:nvSpPr>
        <p:spPr>
          <a:xfrm>
            <a:off x="6996533" y="1423272"/>
            <a:ext cx="1037493" cy="30773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자기 디스크 31"/>
          <p:cNvSpPr/>
          <p:nvPr/>
        </p:nvSpPr>
        <p:spPr>
          <a:xfrm>
            <a:off x="6996533" y="1152907"/>
            <a:ext cx="1037493" cy="30773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자기 디스크 32"/>
          <p:cNvSpPr/>
          <p:nvPr/>
        </p:nvSpPr>
        <p:spPr>
          <a:xfrm>
            <a:off x="6996533" y="867159"/>
            <a:ext cx="1037493" cy="30773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019778" y="678142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로컬 스토리지</a:t>
            </a:r>
            <a:endParaRPr lang="ko-KR" altLang="en-US" sz="1000" b="1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35220" y="1128728"/>
            <a:ext cx="960115" cy="2549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최신 </a:t>
            </a:r>
            <a:r>
              <a:rPr lang="en-US" altLang="ko-KR" sz="800" dirty="0" err="1" smtClean="0">
                <a:solidFill>
                  <a:schemeClr val="bg1"/>
                </a:solidFill>
              </a:rPr>
              <a:t>todoItems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996530" y="1979385"/>
            <a:ext cx="1037493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5" idx="2"/>
            <a:endCxn id="37" idx="0"/>
          </p:cNvCxnSpPr>
          <p:nvPr/>
        </p:nvCxnSpPr>
        <p:spPr>
          <a:xfrm flipH="1">
            <a:off x="7515277" y="1383705"/>
            <a:ext cx="1" cy="59568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37" idx="1"/>
            <a:endCxn id="35" idx="1"/>
          </p:cNvCxnSpPr>
          <p:nvPr/>
        </p:nvCxnSpPr>
        <p:spPr>
          <a:xfrm rot="10800000" flipH="1">
            <a:off x="6996530" y="1256217"/>
            <a:ext cx="38690" cy="1180368"/>
          </a:xfrm>
          <a:prstGeom prst="bentConnector3">
            <a:avLst>
              <a:gd name="adj1" fmla="val -1704378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37" idx="3"/>
            <a:endCxn id="35" idx="3"/>
          </p:cNvCxnSpPr>
          <p:nvPr/>
        </p:nvCxnSpPr>
        <p:spPr>
          <a:xfrm flipH="1" flipV="1">
            <a:off x="7995335" y="1256217"/>
            <a:ext cx="38688" cy="1180368"/>
          </a:xfrm>
          <a:prstGeom prst="bentConnector3">
            <a:avLst>
              <a:gd name="adj1" fmla="val -1886275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994185" y="3159753"/>
            <a:ext cx="1037493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173734" y="3230091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TodoList</a:t>
            </a:r>
            <a:endParaRPr lang="ko-KR" altLang="en-US" sz="1000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7056306" y="3647744"/>
            <a:ext cx="913248" cy="25497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propsdata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800256" y="3159753"/>
            <a:ext cx="1037493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5924502" y="3230091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TodoInput</a:t>
            </a:r>
            <a:endParaRPr lang="ko-KR" altLang="en-US" sz="1000" dirty="0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862377" y="3647744"/>
            <a:ext cx="913248" cy="25497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addTodo</a:t>
            </a:r>
            <a:r>
              <a:rPr lang="en-US" altLang="ko-KR" sz="800" dirty="0" smtClean="0">
                <a:solidFill>
                  <a:schemeClr val="bg1"/>
                </a:solidFill>
              </a:rPr>
              <a:t>()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155924" y="3159753"/>
            <a:ext cx="1037493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44102" y="3230091"/>
            <a:ext cx="861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TodoFooter</a:t>
            </a:r>
            <a:endParaRPr lang="ko-KR" altLang="en-US" sz="1000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8218045" y="3647744"/>
            <a:ext cx="913248" cy="25497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removeAll</a:t>
            </a:r>
            <a:r>
              <a:rPr lang="en-US" altLang="ko-KR" sz="800" dirty="0" smtClean="0">
                <a:solidFill>
                  <a:schemeClr val="bg1"/>
                </a:solidFill>
              </a:rPr>
              <a:t>()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7035220" y="2476152"/>
            <a:ext cx="960115" cy="2549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todoItems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01172" y="2109046"/>
            <a:ext cx="423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App</a:t>
            </a:r>
            <a:endParaRPr lang="ko-KR" altLang="en-US" sz="1000" dirty="0"/>
          </a:p>
        </p:txBody>
      </p:sp>
      <p:cxnSp>
        <p:nvCxnSpPr>
          <p:cNvPr id="63" name="직선 화살표 연결선 62"/>
          <p:cNvCxnSpPr/>
          <p:nvPr/>
        </p:nvCxnSpPr>
        <p:spPr>
          <a:xfrm flipV="1">
            <a:off x="6775625" y="2924576"/>
            <a:ext cx="218560" cy="23517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 flipV="1">
            <a:off x="8031678" y="2912839"/>
            <a:ext cx="186367" cy="24691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61" idx="2"/>
            <a:endCxn id="49" idx="0"/>
          </p:cNvCxnSpPr>
          <p:nvPr/>
        </p:nvCxnSpPr>
        <p:spPr>
          <a:xfrm flipH="1">
            <a:off x="7512932" y="2731129"/>
            <a:ext cx="2346" cy="4286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040016" y="1037472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데이터 삭제</a:t>
            </a:r>
            <a:endParaRPr lang="ko-KR" altLang="en-US" sz="1000" dirty="0"/>
          </a:p>
        </p:txBody>
      </p:sp>
      <p:sp>
        <p:nvSpPr>
          <p:cNvPr id="73" name="TextBox 72"/>
          <p:cNvSpPr txBox="1"/>
          <p:nvPr/>
        </p:nvSpPr>
        <p:spPr>
          <a:xfrm>
            <a:off x="6185555" y="1027673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데이터 추가</a:t>
            </a:r>
            <a:endParaRPr lang="ko-KR" altLang="en-US" sz="1000" dirty="0"/>
          </a:p>
        </p:txBody>
      </p:sp>
      <p:sp>
        <p:nvSpPr>
          <p:cNvPr id="74" name="TextBox 73"/>
          <p:cNvSpPr txBox="1"/>
          <p:nvPr/>
        </p:nvSpPr>
        <p:spPr>
          <a:xfrm>
            <a:off x="7514677" y="1805701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데이터 동기화</a:t>
            </a:r>
            <a:endParaRPr lang="ko-KR" altLang="en-US" sz="800" dirty="0"/>
          </a:p>
        </p:txBody>
      </p:sp>
      <p:sp>
        <p:nvSpPr>
          <p:cNvPr id="75" name="TextBox 74"/>
          <p:cNvSpPr txBox="1"/>
          <p:nvPr/>
        </p:nvSpPr>
        <p:spPr>
          <a:xfrm>
            <a:off x="6250550" y="2909140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/>
              <a:t>추가 이벤트</a:t>
            </a:r>
            <a:endParaRPr lang="ko-KR" altLang="en-US" sz="800" dirty="0"/>
          </a:p>
        </p:txBody>
      </p:sp>
      <p:sp>
        <p:nvSpPr>
          <p:cNvPr id="76" name="TextBox 75"/>
          <p:cNvSpPr txBox="1"/>
          <p:nvPr/>
        </p:nvSpPr>
        <p:spPr>
          <a:xfrm>
            <a:off x="8040016" y="2909140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삭제 이벤트</a:t>
            </a:r>
            <a:endParaRPr lang="ko-KR" altLang="en-US" sz="800" dirty="0"/>
          </a:p>
        </p:txBody>
      </p:sp>
      <p:sp>
        <p:nvSpPr>
          <p:cNvPr id="77" name="TextBox 76"/>
          <p:cNvSpPr txBox="1"/>
          <p:nvPr/>
        </p:nvSpPr>
        <p:spPr>
          <a:xfrm>
            <a:off x="7475211" y="2909140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props</a:t>
            </a:r>
            <a:endParaRPr lang="ko-KR" altLang="en-US" sz="800" dirty="0"/>
          </a:p>
        </p:txBody>
      </p:sp>
      <p:sp>
        <p:nvSpPr>
          <p:cNvPr id="79" name="TextBox 78"/>
          <p:cNvSpPr txBox="1"/>
          <p:nvPr/>
        </p:nvSpPr>
        <p:spPr>
          <a:xfrm>
            <a:off x="6632672" y="4322424"/>
            <a:ext cx="1685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변경된 애플리케이션 구조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7340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033737" y="260576"/>
            <a:ext cx="7934417" cy="4355386"/>
          </a:xfrm>
          <a:prstGeom prst="roundRect">
            <a:avLst>
              <a:gd name="adj" fmla="val 117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84" y="404447"/>
            <a:ext cx="7590151" cy="405984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093" y="1995726"/>
            <a:ext cx="2036884" cy="184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40524" y="2434370"/>
            <a:ext cx="3979984" cy="300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605955" y="2030473"/>
            <a:ext cx="1984130" cy="1556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85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3892989" y="325987"/>
            <a:ext cx="5142369" cy="6337363"/>
          </a:xfrm>
          <a:prstGeom prst="roundRect">
            <a:avLst>
              <a:gd name="adj" fmla="val 117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841150" y="728236"/>
            <a:ext cx="913248" cy="38906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Output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804279" y="728237"/>
            <a:ext cx="960115" cy="38906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Entry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20" name="꺾인 연결선 19"/>
          <p:cNvCxnSpPr>
            <a:stCxn id="6" idx="2"/>
            <a:endCxn id="5" idx="2"/>
          </p:cNvCxnSpPr>
          <p:nvPr/>
        </p:nvCxnSpPr>
        <p:spPr>
          <a:xfrm rot="5400000" flipH="1" flipV="1">
            <a:off x="6291054" y="110578"/>
            <a:ext cx="1" cy="2013437"/>
          </a:xfrm>
          <a:prstGeom prst="bentConnector3">
            <a:avLst>
              <a:gd name="adj1" fmla="val -2286000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5" idx="0"/>
            <a:endCxn id="5" idx="3"/>
          </p:cNvCxnSpPr>
          <p:nvPr/>
        </p:nvCxnSpPr>
        <p:spPr>
          <a:xfrm rot="16200000" flipH="1">
            <a:off x="7428821" y="597189"/>
            <a:ext cx="194530" cy="456624"/>
          </a:xfrm>
          <a:prstGeom prst="bentConnector4">
            <a:avLst>
              <a:gd name="adj1" fmla="val -117514"/>
              <a:gd name="adj2" fmla="val 15006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35147" y="1204045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Loader(module)</a:t>
            </a:r>
          </a:p>
          <a:p>
            <a:r>
              <a:rPr lang="en-US" altLang="ko-KR" sz="1000" dirty="0" err="1" smtClean="0"/>
              <a:t>css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img</a:t>
            </a:r>
            <a:r>
              <a:rPr lang="en-US" altLang="ko-KR" sz="1000" dirty="0" smtClean="0"/>
              <a:t> …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5698584" y="1145851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변환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번들링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빌드</a:t>
            </a:r>
            <a:endParaRPr lang="ko-KR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60074" y="405270"/>
            <a:ext cx="5469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</a:t>
            </a:r>
            <a:r>
              <a:rPr lang="en-US" altLang="ko-KR" sz="1000" dirty="0" smtClean="0"/>
              <a:t>lugin</a:t>
            </a:r>
            <a:endParaRPr lang="ko-KR" altLang="en-US" sz="100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778" y="1683437"/>
            <a:ext cx="4774133" cy="48043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261891" y="2604618"/>
            <a:ext cx="2963456" cy="177204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261890" y="2806202"/>
            <a:ext cx="2963457" cy="688435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261890" y="3519017"/>
            <a:ext cx="2963457" cy="1976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261890" y="5519834"/>
            <a:ext cx="2963457" cy="536935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092778" y="2537977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A</a:t>
            </a:r>
            <a:endParaRPr lang="ko-KR" altLang="en-US" sz="1000" b="1" dirty="0"/>
          </a:p>
        </p:txBody>
      </p:sp>
      <p:sp>
        <p:nvSpPr>
          <p:cNvPr id="49" name="타원 48"/>
          <p:cNvSpPr/>
          <p:nvPr/>
        </p:nvSpPr>
        <p:spPr>
          <a:xfrm>
            <a:off x="4092778" y="2871602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B</a:t>
            </a:r>
            <a:endParaRPr lang="ko-KR" altLang="en-US" sz="1000" b="1" dirty="0"/>
          </a:p>
        </p:txBody>
      </p:sp>
      <p:sp>
        <p:nvSpPr>
          <p:cNvPr id="50" name="타원 49"/>
          <p:cNvSpPr/>
          <p:nvPr/>
        </p:nvSpPr>
        <p:spPr>
          <a:xfrm>
            <a:off x="4092778" y="3579426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C</a:t>
            </a:r>
            <a:endParaRPr lang="ko-KR" altLang="en-US" sz="1000" b="1" dirty="0"/>
          </a:p>
        </p:txBody>
      </p:sp>
      <p:sp>
        <p:nvSpPr>
          <p:cNvPr id="51" name="타원 50"/>
          <p:cNvSpPr/>
          <p:nvPr/>
        </p:nvSpPr>
        <p:spPr>
          <a:xfrm>
            <a:off x="4092778" y="5555863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D</a:t>
            </a:r>
            <a:endParaRPr lang="ko-KR" altLang="en-US" sz="1000" b="1" dirty="0"/>
          </a:p>
        </p:txBody>
      </p:sp>
      <p:sp>
        <p:nvSpPr>
          <p:cNvPr id="56" name="타원 55"/>
          <p:cNvSpPr/>
          <p:nvPr/>
        </p:nvSpPr>
        <p:spPr>
          <a:xfrm>
            <a:off x="4735147" y="626515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A</a:t>
            </a:r>
            <a:endParaRPr lang="ko-KR" altLang="en-US" sz="1000" b="1" dirty="0"/>
          </a:p>
        </p:txBody>
      </p:sp>
      <p:sp>
        <p:nvSpPr>
          <p:cNvPr id="57" name="타원 56"/>
          <p:cNvSpPr/>
          <p:nvPr/>
        </p:nvSpPr>
        <p:spPr>
          <a:xfrm>
            <a:off x="6777482" y="626515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B</a:t>
            </a:r>
            <a:endParaRPr lang="ko-KR" altLang="en-US" sz="1000" b="1" dirty="0"/>
          </a:p>
        </p:txBody>
      </p:sp>
      <p:sp>
        <p:nvSpPr>
          <p:cNvPr id="58" name="타원 57"/>
          <p:cNvSpPr/>
          <p:nvPr/>
        </p:nvSpPr>
        <p:spPr>
          <a:xfrm>
            <a:off x="4605818" y="1181118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C</a:t>
            </a:r>
            <a:endParaRPr lang="ko-KR" altLang="en-US" sz="1000" b="1" dirty="0"/>
          </a:p>
        </p:txBody>
      </p:sp>
      <p:sp>
        <p:nvSpPr>
          <p:cNvPr id="59" name="타원 58"/>
          <p:cNvSpPr/>
          <p:nvPr/>
        </p:nvSpPr>
        <p:spPr>
          <a:xfrm>
            <a:off x="7520907" y="359251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D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048724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12396" y="800100"/>
            <a:ext cx="4811396" cy="4571999"/>
          </a:xfrm>
          <a:prstGeom prst="roundRect">
            <a:avLst>
              <a:gd name="adj" fmla="val 117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442924"/>
            <a:ext cx="1789967" cy="11698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2868" y="1904740"/>
            <a:ext cx="1045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Localhost:8080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94" y="2175285"/>
            <a:ext cx="1820842" cy="1597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86554" y="1131197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u="sng" dirty="0" smtClean="0"/>
              <a:t>CORS</a:t>
            </a:r>
          </a:p>
          <a:p>
            <a:pPr algn="ctr"/>
            <a:r>
              <a:rPr lang="ko-KR" altLang="en-US" sz="1000" b="1" u="sng" dirty="0" smtClean="0"/>
              <a:t>로그인 </a:t>
            </a:r>
            <a:r>
              <a:rPr lang="en-US" altLang="ko-KR" sz="1000" b="1" u="sng" dirty="0" smtClean="0"/>
              <a:t>API </a:t>
            </a:r>
            <a:r>
              <a:rPr lang="ko-KR" altLang="en-US" sz="1000" b="1" u="sng" dirty="0" smtClean="0"/>
              <a:t>호출 불가</a:t>
            </a:r>
            <a:endParaRPr lang="ko-KR" altLang="en-US" sz="1000" b="1" u="sng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6" b="99721" l="1434" r="997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1813" y="1276869"/>
            <a:ext cx="1038212" cy="13359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81873" y="2612777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Server</a:t>
            </a:r>
            <a:endParaRPr lang="ko-KR" altLang="en-US" sz="1000" dirty="0"/>
          </a:p>
        </p:txBody>
      </p:sp>
      <p:cxnSp>
        <p:nvCxnSpPr>
          <p:cNvPr id="12" name="꺾인 연결선 11"/>
          <p:cNvCxnSpPr>
            <a:stCxn id="5" idx="0"/>
            <a:endCxn id="10" idx="0"/>
          </p:cNvCxnSpPr>
          <p:nvPr/>
        </p:nvCxnSpPr>
        <p:spPr>
          <a:xfrm rot="5400000" flipH="1" flipV="1">
            <a:off x="3430237" y="-67758"/>
            <a:ext cx="166055" cy="2855310"/>
          </a:xfrm>
          <a:prstGeom prst="bentConnector3">
            <a:avLst>
              <a:gd name="adj1" fmla="val 23766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3593208" y="934428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X</a:t>
            </a:r>
            <a:endParaRPr lang="ko-KR" altLang="en-US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826561" y="2612777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Client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4502890" y="1531307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domain.com</a:t>
            </a:r>
            <a:endParaRPr lang="ko-KR" altLang="en-US" sz="10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3830032"/>
            <a:ext cx="1789967" cy="11698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62868" y="4291848"/>
            <a:ext cx="1045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Localhost:8080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6561" y="4999885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Client</a:t>
            </a:r>
            <a:endParaRPr lang="ko-KR" altLang="en-US" sz="10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397" y="4559019"/>
            <a:ext cx="1274417" cy="17207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648" l="1701" r="993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7865" y="3086099"/>
            <a:ext cx="649898" cy="62779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012523" y="3645519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u="sng" dirty="0" smtClean="0"/>
              <a:t>Proxy Configuration</a:t>
            </a:r>
          </a:p>
          <a:p>
            <a:pPr algn="ctr"/>
            <a:r>
              <a:rPr lang="en-US" altLang="ko-KR" sz="1000" dirty="0" err="1" smtClean="0"/>
              <a:t>Webpack</a:t>
            </a:r>
            <a:r>
              <a:rPr lang="en-US" altLang="ko-KR" sz="1000" dirty="0" smtClean="0"/>
              <a:t> Dev Server</a:t>
            </a:r>
            <a:endParaRPr lang="ko-KR" altLang="en-US" sz="1000" dirty="0"/>
          </a:p>
        </p:txBody>
      </p:sp>
      <p:cxnSp>
        <p:nvCxnSpPr>
          <p:cNvPr id="26" name="꺾인 연결선 25"/>
          <p:cNvCxnSpPr>
            <a:stCxn id="19" idx="1"/>
            <a:endCxn id="24" idx="1"/>
          </p:cNvCxnSpPr>
          <p:nvPr/>
        </p:nvCxnSpPr>
        <p:spPr>
          <a:xfrm rot="10800000" flipH="1">
            <a:off x="1190625" y="3399996"/>
            <a:ext cx="1207240" cy="1014964"/>
          </a:xfrm>
          <a:prstGeom prst="bentConnector3">
            <a:avLst>
              <a:gd name="adj1" fmla="val -1383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12396" y="3203295"/>
            <a:ext cx="16161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Localhost:8080/</a:t>
            </a:r>
            <a:r>
              <a:rPr lang="en-US" altLang="ko-KR" sz="1000" dirty="0" err="1" smtClean="0"/>
              <a:t>api</a:t>
            </a:r>
            <a:r>
              <a:rPr lang="en-US" altLang="ko-KR" sz="1000" dirty="0" smtClean="0"/>
              <a:t>/login</a:t>
            </a:r>
            <a:endParaRPr lang="ko-KR" altLang="en-US" sz="10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6" b="99721" l="1434" r="997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1813" y="3663977"/>
            <a:ext cx="1038212" cy="133590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81873" y="4999885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Server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4502890" y="3918415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domain.com</a:t>
            </a:r>
            <a:endParaRPr lang="ko-KR" altLang="en-US" sz="1000" dirty="0"/>
          </a:p>
        </p:txBody>
      </p:sp>
      <p:cxnSp>
        <p:nvCxnSpPr>
          <p:cNvPr id="35" name="꺾인 연결선 34"/>
          <p:cNvCxnSpPr>
            <a:stCxn id="24" idx="3"/>
            <a:endCxn id="32" idx="0"/>
          </p:cNvCxnSpPr>
          <p:nvPr/>
        </p:nvCxnSpPr>
        <p:spPr>
          <a:xfrm>
            <a:off x="3047763" y="3399996"/>
            <a:ext cx="1893156" cy="26398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3805291" y="3276295"/>
            <a:ext cx="212083" cy="212083"/>
          </a:xfrm>
          <a:prstGeom prst="ellipse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93701" y="3436607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u="sng" dirty="0" smtClean="0"/>
              <a:t>로그인 </a:t>
            </a:r>
            <a:r>
              <a:rPr lang="en-US" altLang="ko-KR" sz="1000" b="1" u="sng" dirty="0" smtClean="0"/>
              <a:t>API </a:t>
            </a:r>
            <a:r>
              <a:rPr lang="ko-KR" altLang="en-US" sz="1000" b="1" u="sng" dirty="0" smtClean="0"/>
              <a:t>호출</a:t>
            </a:r>
            <a:endParaRPr lang="en-US" altLang="ko-KR" sz="1000" b="1" u="sng" dirty="0" smtClean="0"/>
          </a:p>
          <a:p>
            <a:pPr algn="ctr"/>
            <a:r>
              <a:rPr lang="en-US" altLang="ko-KR" sz="1000" b="1" u="sng" dirty="0" smtClean="0"/>
              <a:t>domain.com/</a:t>
            </a:r>
            <a:r>
              <a:rPr lang="en-US" altLang="ko-KR" sz="1000" b="1" u="sng" dirty="0" err="1" smtClean="0"/>
              <a:t>api</a:t>
            </a:r>
            <a:r>
              <a:rPr lang="en-US" altLang="ko-KR" sz="1000" b="1" u="sng" dirty="0" smtClean="0"/>
              <a:t>/login</a:t>
            </a:r>
            <a:endParaRPr lang="ko-KR" altLang="en-US" sz="1000" b="1" u="sng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1190625" y="2989385"/>
            <a:ext cx="4269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273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91" y="574735"/>
            <a:ext cx="2667000" cy="24574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07034" y="174625"/>
            <a:ext cx="251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Component</a:t>
            </a:r>
            <a:r>
              <a:rPr lang="ko-KR" altLang="en-US" sz="1000" dirty="0" smtClean="0"/>
              <a:t>간 통신은</a:t>
            </a:r>
            <a:endParaRPr lang="en-US" altLang="ko-KR" sz="1000" dirty="0" smtClean="0"/>
          </a:p>
          <a:p>
            <a:r>
              <a:rPr lang="ko-KR" altLang="en-US" sz="1000" b="1" dirty="0" smtClean="0"/>
              <a:t>부모</a:t>
            </a:r>
            <a:r>
              <a:rPr lang="en-US" altLang="ko-KR" sz="1000" b="1" dirty="0" smtClean="0"/>
              <a:t>-&gt;</a:t>
            </a:r>
            <a:r>
              <a:rPr lang="ko-KR" altLang="en-US" sz="1000" b="1" dirty="0" smtClean="0"/>
              <a:t>자식 </a:t>
            </a:r>
            <a:r>
              <a:rPr lang="en-US" altLang="ko-KR" sz="1000" b="1" dirty="0" smtClean="0"/>
              <a:t>: Props, </a:t>
            </a:r>
            <a:r>
              <a:rPr lang="ko-KR" altLang="en-US" sz="1000" dirty="0" smtClean="0"/>
              <a:t>자식</a:t>
            </a:r>
            <a:r>
              <a:rPr lang="en-US" altLang="ko-KR" sz="1000" dirty="0" smtClean="0"/>
              <a:t>-&gt;</a:t>
            </a:r>
            <a:r>
              <a:rPr lang="ko-KR" altLang="en-US" sz="1000" dirty="0" smtClean="0"/>
              <a:t>부모 </a:t>
            </a:r>
            <a:r>
              <a:rPr lang="en-US" altLang="ko-KR" sz="1000" dirty="0" smtClean="0"/>
              <a:t>: Event</a:t>
            </a:r>
            <a:endParaRPr lang="ko-KR" altLang="en-US" sz="10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20507" y="1510162"/>
            <a:ext cx="606006" cy="586596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779" y="309116"/>
            <a:ext cx="5192021" cy="623976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589897" y="1895475"/>
            <a:ext cx="692004" cy="209909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07034" y="3515744"/>
            <a:ext cx="53639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* Syntax</a:t>
            </a:r>
          </a:p>
          <a:p>
            <a:r>
              <a:rPr lang="en-US" altLang="ko-KR" sz="1000" b="1" dirty="0" smtClean="0"/>
              <a:t>&lt;app-header v-bind:</a:t>
            </a:r>
            <a:r>
              <a:rPr lang="ko-KR" altLang="en-US" sz="1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프롭스</a:t>
            </a:r>
            <a:r>
              <a:rPr lang="ko-KR" altLang="en-US" sz="1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속성 이름</a:t>
            </a:r>
            <a:r>
              <a:rPr lang="en-US" altLang="ko-KR" sz="1000" b="1" dirty="0" smtClean="0"/>
              <a:t>="</a:t>
            </a:r>
            <a:r>
              <a:rPr lang="ko-KR" altLang="en-US" sz="1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상위 컴포넌트의 데이터 이름</a:t>
            </a:r>
            <a:r>
              <a:rPr lang="en-US" altLang="ko-KR" sz="1000" b="1" dirty="0" smtClean="0"/>
              <a:t>"&gt;&lt;/app-header&gt;</a:t>
            </a:r>
          </a:p>
          <a:p>
            <a:endParaRPr lang="en-US" altLang="ko-KR" sz="1000" b="1" dirty="0"/>
          </a:p>
          <a:p>
            <a:endParaRPr lang="ko-KR" altLang="en-US" sz="10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509169" y="3192312"/>
            <a:ext cx="1608288" cy="209909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768501" y="5426554"/>
            <a:ext cx="1608288" cy="209909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523921" y="3521706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589897" y="1757455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661305" y="3521706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76789" y="1757455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18" name="꺾인 연결선 17"/>
          <p:cNvCxnSpPr>
            <a:stCxn id="8" idx="2"/>
            <a:endCxn id="11" idx="0"/>
          </p:cNvCxnSpPr>
          <p:nvPr/>
        </p:nvCxnSpPr>
        <p:spPr>
          <a:xfrm rot="5400000">
            <a:off x="7081142" y="2337555"/>
            <a:ext cx="1086928" cy="622586"/>
          </a:xfrm>
          <a:prstGeom prst="bentConnector3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8370502" y="1895475"/>
            <a:ext cx="525671" cy="209909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  <a:endCxn id="12" idx="0"/>
          </p:cNvCxnSpPr>
          <p:nvPr/>
        </p:nvCxnSpPr>
        <p:spPr>
          <a:xfrm rot="5400000">
            <a:off x="6442407" y="3235623"/>
            <a:ext cx="3321170" cy="1060693"/>
          </a:xfrm>
          <a:prstGeom prst="bentConnector3">
            <a:avLst>
              <a:gd name="adj1" fmla="val 65584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50758" y="1535270"/>
            <a:ext cx="94769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Props </a:t>
            </a:r>
            <a:r>
              <a:rPr lang="ko-KR" altLang="en-US" sz="800" b="1" dirty="0" smtClean="0"/>
              <a:t>속성 이름</a:t>
            </a:r>
            <a:endParaRPr lang="ko-KR" altLang="en-US" sz="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566569" y="1580244"/>
            <a:ext cx="152638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상위 컴포넌트의 데이터 이름</a:t>
            </a:r>
            <a:endParaRPr lang="ko-KR" altLang="en-US" sz="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875512" y="779039"/>
            <a:ext cx="819455" cy="21544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>
                <a:solidFill>
                  <a:schemeClr val="bg1"/>
                </a:solidFill>
              </a:rPr>
              <a:t>Vue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800" b="1" dirty="0" smtClean="0">
                <a:solidFill>
                  <a:schemeClr val="bg1"/>
                </a:solidFill>
              </a:rPr>
              <a:t>인스턴스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75512" y="2572709"/>
            <a:ext cx="785793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app-header</a:t>
            </a:r>
          </a:p>
          <a:p>
            <a:r>
              <a:rPr lang="en-US" altLang="ko-KR" sz="800" b="1" dirty="0" smtClean="0">
                <a:solidFill>
                  <a:schemeClr val="bg1"/>
                </a:solidFill>
              </a:rPr>
              <a:t>app-content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0" name="왼쪽으로 구부러진 화살표 29"/>
          <p:cNvSpPr/>
          <p:nvPr/>
        </p:nvSpPr>
        <p:spPr>
          <a:xfrm rot="11310723" flipH="1">
            <a:off x="8672621" y="1960472"/>
            <a:ext cx="1243706" cy="3718149"/>
          </a:xfrm>
          <a:prstGeom prst="curvedLeftArrow">
            <a:avLst>
              <a:gd name="adj1" fmla="val 6127"/>
              <a:gd name="adj2" fmla="val 22009"/>
              <a:gd name="adj3" fmla="val 2138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875461" y="4096587"/>
            <a:ext cx="1822614" cy="9009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987799" y="4254679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상위 </a:t>
            </a:r>
            <a:r>
              <a:rPr lang="en-US" altLang="ko-KR" sz="800" b="1" dirty="0" err="1" smtClean="0">
                <a:solidFill>
                  <a:srgbClr val="FF0000"/>
                </a:solidFill>
              </a:rPr>
              <a:t>Vue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인스턴의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데이터를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하위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‘app-header’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콤포넌트로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전달 한다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.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3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91" y="574735"/>
            <a:ext cx="2667000" cy="24574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07034" y="174625"/>
            <a:ext cx="251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Component</a:t>
            </a:r>
            <a:r>
              <a:rPr lang="ko-KR" altLang="en-US" sz="1000" dirty="0" smtClean="0"/>
              <a:t>간 통신은</a:t>
            </a:r>
            <a:endParaRPr lang="en-US" altLang="ko-KR" sz="1000" dirty="0" smtClean="0"/>
          </a:p>
          <a:p>
            <a:r>
              <a:rPr lang="ko-KR" altLang="en-US" sz="1000" dirty="0" smtClean="0"/>
              <a:t>부모</a:t>
            </a:r>
            <a:r>
              <a:rPr lang="en-US" altLang="ko-KR" sz="1000" dirty="0" smtClean="0"/>
              <a:t>-&gt;</a:t>
            </a:r>
            <a:r>
              <a:rPr lang="ko-KR" altLang="en-US" sz="1000" dirty="0" smtClean="0"/>
              <a:t>자식 </a:t>
            </a:r>
            <a:r>
              <a:rPr lang="en-US" altLang="ko-KR" sz="1000" dirty="0" smtClean="0"/>
              <a:t>: Props, </a:t>
            </a:r>
            <a:r>
              <a:rPr lang="ko-KR" altLang="en-US" sz="1000" b="1" dirty="0" smtClean="0"/>
              <a:t>자식</a:t>
            </a:r>
            <a:r>
              <a:rPr lang="en-US" altLang="ko-KR" sz="1000" b="1" dirty="0" smtClean="0"/>
              <a:t>-&gt;</a:t>
            </a:r>
            <a:r>
              <a:rPr lang="ko-KR" altLang="en-US" sz="1000" b="1" dirty="0" smtClean="0"/>
              <a:t>부모 </a:t>
            </a:r>
            <a:r>
              <a:rPr lang="en-US" altLang="ko-KR" sz="1000" b="1" dirty="0" smtClean="0"/>
              <a:t>: Event</a:t>
            </a:r>
            <a:endParaRPr lang="ko-KR" altLang="en-US" sz="10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65829" y="1510162"/>
            <a:ext cx="606006" cy="586596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7034" y="3515744"/>
            <a:ext cx="55499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* Syntax</a:t>
            </a:r>
          </a:p>
          <a:p>
            <a:r>
              <a:rPr lang="en-US" altLang="ko-KR" sz="1000" b="1" dirty="0" smtClean="0"/>
              <a:t>&lt;app-header v-on:</a:t>
            </a:r>
            <a:r>
              <a:rPr lang="ko-KR" altLang="en-US" sz="1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하위 컴포넌트에서 발생한 이벤트 이름</a:t>
            </a:r>
            <a:r>
              <a:rPr lang="en-US" altLang="ko-KR" sz="1000" b="1" dirty="0" smtClean="0"/>
              <a:t>="</a:t>
            </a:r>
            <a:r>
              <a:rPr lang="ko-KR" altLang="en-US" sz="1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상위 컴포넌트의 메서드 이름</a:t>
            </a:r>
            <a:r>
              <a:rPr lang="en-US" altLang="ko-KR" sz="1000" b="1" dirty="0" smtClean="0"/>
              <a:t>"&gt;</a:t>
            </a:r>
          </a:p>
          <a:p>
            <a:r>
              <a:rPr lang="en-US" altLang="ko-KR" sz="1000" b="1" dirty="0" smtClean="0"/>
              <a:t>&lt;/app-header&gt;</a:t>
            </a:r>
          </a:p>
          <a:p>
            <a:endParaRPr lang="en-US" altLang="ko-KR" sz="1000" b="1" dirty="0"/>
          </a:p>
          <a:p>
            <a:endParaRPr lang="ko-KR" altLang="en-US" sz="1000" b="1" dirty="0"/>
          </a:p>
        </p:txBody>
      </p:sp>
      <p:sp>
        <p:nvSpPr>
          <p:cNvPr id="8" name="타원 7"/>
          <p:cNvSpPr/>
          <p:nvPr/>
        </p:nvSpPr>
        <p:spPr>
          <a:xfrm>
            <a:off x="1523921" y="3521706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782739" y="3521706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75512" y="779039"/>
            <a:ext cx="819455" cy="21544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>
                <a:solidFill>
                  <a:schemeClr val="bg1"/>
                </a:solidFill>
              </a:rPr>
              <a:t>Vue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800" b="1" dirty="0" smtClean="0">
                <a:solidFill>
                  <a:schemeClr val="bg1"/>
                </a:solidFill>
              </a:rPr>
              <a:t>인스턴스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5512" y="2572709"/>
            <a:ext cx="785793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app-header</a:t>
            </a:r>
          </a:p>
          <a:p>
            <a:r>
              <a:rPr lang="en-US" altLang="ko-KR" sz="800" b="1" dirty="0" smtClean="0">
                <a:solidFill>
                  <a:schemeClr val="bg1"/>
                </a:solidFill>
              </a:rPr>
              <a:t>app-content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532" y="174625"/>
            <a:ext cx="4511710" cy="649548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8262758" y="569131"/>
            <a:ext cx="320526" cy="164114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50946" y="569131"/>
            <a:ext cx="441295" cy="164114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167868" y="374680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583284" y="374680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678174" y="2096758"/>
            <a:ext cx="320526" cy="164114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3" idx="2"/>
            <a:endCxn id="17" idx="0"/>
          </p:cNvCxnSpPr>
          <p:nvPr/>
        </p:nvCxnSpPr>
        <p:spPr>
          <a:xfrm rot="16200000" flipH="1">
            <a:off x="7948973" y="1207293"/>
            <a:ext cx="1363513" cy="415416"/>
          </a:xfrm>
          <a:prstGeom prst="bentConnector3">
            <a:avLst>
              <a:gd name="adj1" fmla="val 19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7762426" y="4847832"/>
            <a:ext cx="500332" cy="172741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14" idx="3"/>
            <a:endCxn id="24" idx="0"/>
          </p:cNvCxnSpPr>
          <p:nvPr/>
        </p:nvCxnSpPr>
        <p:spPr>
          <a:xfrm flipH="1">
            <a:off x="8012592" y="651188"/>
            <a:ext cx="1079649" cy="4196644"/>
          </a:xfrm>
          <a:prstGeom prst="bentConnector4">
            <a:avLst>
              <a:gd name="adj1" fmla="val -193758"/>
              <a:gd name="adj2" fmla="val 7215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8635042" y="1676573"/>
            <a:ext cx="1312977" cy="160853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왼쪽으로 구부러진 화살표 31"/>
          <p:cNvSpPr/>
          <p:nvPr/>
        </p:nvSpPr>
        <p:spPr>
          <a:xfrm rot="737963">
            <a:off x="9637132" y="1930087"/>
            <a:ext cx="1233910" cy="3377732"/>
          </a:xfrm>
          <a:prstGeom prst="curvedLeftArrow">
            <a:avLst>
              <a:gd name="adj1" fmla="val 6127"/>
              <a:gd name="adj2" fmla="val 22009"/>
              <a:gd name="adj3" fmla="val 2138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263748" y="764515"/>
            <a:ext cx="107914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하위 </a:t>
            </a:r>
            <a:r>
              <a:rPr lang="ko-KR" altLang="en-US" sz="800" b="1" dirty="0" err="1" smtClean="0"/>
              <a:t>컴포넌에서</a:t>
            </a:r>
            <a:endParaRPr lang="en-US" altLang="ko-KR" sz="800" b="1" dirty="0" smtClean="0"/>
          </a:p>
          <a:p>
            <a:r>
              <a:rPr lang="ko-KR" altLang="en-US" sz="800" b="1" dirty="0" smtClean="0"/>
              <a:t>발생한 이벤트 이름</a:t>
            </a:r>
            <a:endParaRPr lang="ko-KR" altLang="en-US" sz="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8897047" y="325393"/>
            <a:ext cx="152638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00" b="1" smtClean="0"/>
              <a:t>상위 컴포넌트의 메서드 이름</a:t>
            </a:r>
            <a:endParaRPr lang="ko-KR" altLang="en-US" sz="800" b="1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9474829" y="3803288"/>
            <a:ext cx="1822614" cy="9009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9556042" y="3890503"/>
            <a:ext cx="1734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하위 </a:t>
            </a:r>
            <a:r>
              <a:rPr lang="en-US" altLang="ko-KR" sz="800" b="1" dirty="0">
                <a:solidFill>
                  <a:srgbClr val="FF0000"/>
                </a:solidFill>
              </a:rPr>
              <a:t>‘app-header’ </a:t>
            </a:r>
            <a:r>
              <a:rPr lang="ko-KR" altLang="en-US" sz="800" b="1" dirty="0" err="1">
                <a:solidFill>
                  <a:srgbClr val="FF0000"/>
                </a:solidFill>
              </a:rPr>
              <a:t>콤포넌트에서</a:t>
            </a:r>
            <a:r>
              <a:rPr lang="ko-KR" altLang="en-US" sz="800" b="1" dirty="0">
                <a:solidFill>
                  <a:srgbClr val="FF0000"/>
                </a:solidFill>
              </a:rPr>
              <a:t>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‘</a:t>
            </a:r>
            <a:r>
              <a:rPr lang="ko-KR" altLang="en-US" sz="800" b="1" dirty="0">
                <a:solidFill>
                  <a:srgbClr val="FF0000"/>
                </a:solidFill>
              </a:rPr>
              <a:t>클릭</a:t>
            </a:r>
            <a:r>
              <a:rPr lang="en-US" altLang="ko-KR" sz="800" b="1" dirty="0">
                <a:solidFill>
                  <a:srgbClr val="FF0000"/>
                </a:solidFill>
              </a:rPr>
              <a:t>‘ </a:t>
            </a:r>
            <a:r>
              <a:rPr lang="ko-KR" altLang="en-US" sz="800" b="1" dirty="0">
                <a:solidFill>
                  <a:srgbClr val="FF0000"/>
                </a:solidFill>
              </a:rPr>
              <a:t>이벤트를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사용하여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상위 </a:t>
            </a:r>
            <a:r>
              <a:rPr lang="en-US" altLang="ko-KR" sz="800" b="1" dirty="0" err="1" smtClean="0">
                <a:solidFill>
                  <a:srgbClr val="FF0000"/>
                </a:solidFill>
              </a:rPr>
              <a:t>Vue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인스턴스의 메서드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‘</a:t>
            </a:r>
            <a:r>
              <a:rPr lang="en-US" altLang="ko-KR" sz="800" b="1" dirty="0" err="1" smtClean="0">
                <a:solidFill>
                  <a:srgbClr val="FF0000"/>
                </a:solidFill>
              </a:rPr>
              <a:t>logText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’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를 호출 한다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.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18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3" y="6228272"/>
            <a:ext cx="4065576" cy="554396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36503" y="104591"/>
            <a:ext cx="8232298" cy="6123681"/>
            <a:chOff x="436503" y="104591"/>
            <a:chExt cx="8232298" cy="61236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03" y="1870119"/>
              <a:ext cx="3629664" cy="43581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03" y="104591"/>
              <a:ext cx="1599332" cy="166671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8099" y="104591"/>
              <a:ext cx="4260702" cy="612368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7155" y="104925"/>
              <a:ext cx="1599012" cy="1666376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99" y="6228272"/>
            <a:ext cx="3441939" cy="54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77467" y="2447561"/>
            <a:ext cx="2287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u="sng" dirty="0" smtClean="0"/>
              <a:t>같은 레벨에서의 컴포넌트 통신 방법</a:t>
            </a:r>
            <a:endParaRPr lang="ko-KR" altLang="en-US" sz="1000" b="1" u="sng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520242" y="2751826"/>
            <a:ext cx="802256" cy="362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Root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322498" y="3364301"/>
            <a:ext cx="907580" cy="362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 smtClean="0">
                <a:solidFill>
                  <a:schemeClr val="tx1"/>
                </a:solidFill>
              </a:rPr>
              <a:t>AppContent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612662" y="3364301"/>
            <a:ext cx="907580" cy="362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 smtClean="0">
                <a:solidFill>
                  <a:schemeClr val="tx1"/>
                </a:solidFill>
              </a:rPr>
              <a:t>AppHeader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cxnSp>
        <p:nvCxnSpPr>
          <p:cNvPr id="9" name="직선 연결선 8"/>
          <p:cNvCxnSpPr>
            <a:stCxn id="5" idx="3"/>
            <a:endCxn id="6" idx="0"/>
          </p:cNvCxnSpPr>
          <p:nvPr/>
        </p:nvCxnSpPr>
        <p:spPr>
          <a:xfrm>
            <a:off x="5322498" y="2932981"/>
            <a:ext cx="453790" cy="431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5" idx="1"/>
            <a:endCxn id="7" idx="0"/>
          </p:cNvCxnSpPr>
          <p:nvPr/>
        </p:nvCxnSpPr>
        <p:spPr>
          <a:xfrm flipH="1">
            <a:off x="4066452" y="2932981"/>
            <a:ext cx="453790" cy="431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5287992" y="3114136"/>
            <a:ext cx="261401" cy="250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4293347" y="3114137"/>
            <a:ext cx="261402" cy="25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18839" y="3115984"/>
            <a:ext cx="644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Event(10)</a:t>
            </a:r>
            <a:endParaRPr lang="ko-KR" altLang="en-US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80626" y="3115984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Props(10)</a:t>
            </a:r>
            <a:endParaRPr lang="ko-KR" altLang="en-US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6233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891" y="83924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u="sng" dirty="0" err="1" smtClean="0"/>
              <a:t>Axios</a:t>
            </a:r>
            <a:r>
              <a:rPr lang="en-US" altLang="ko-KR" sz="1000" b="1" u="sng" dirty="0" smtClean="0"/>
              <a:t> HTTP </a:t>
            </a:r>
            <a:r>
              <a:rPr lang="ko-KR" altLang="en-US" sz="1000" b="1" u="sng" dirty="0" smtClean="0"/>
              <a:t>통신</a:t>
            </a:r>
            <a:endParaRPr lang="ko-KR" altLang="en-US" sz="1000" b="1" u="sng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7" y="403913"/>
            <a:ext cx="5021922" cy="168284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87" y="2301015"/>
            <a:ext cx="5021922" cy="29513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9796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383177" y="226422"/>
            <a:ext cx="5930537" cy="6505303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09" y="715293"/>
            <a:ext cx="2555330" cy="16558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319" y="715293"/>
            <a:ext cx="2757761" cy="895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09" y="2432650"/>
            <a:ext cx="2551123" cy="20808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319" y="2432650"/>
            <a:ext cx="2967191" cy="8952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09" y="4574957"/>
            <a:ext cx="2551123" cy="20395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6319" y="4574957"/>
            <a:ext cx="2687411" cy="8958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62142" y="1680085"/>
            <a:ext cx="26661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/>
              <a:t>VueComponent</a:t>
            </a:r>
            <a:endParaRPr lang="en-US" altLang="ko-KR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함수 진입 전에는 사용 가능</a:t>
            </a:r>
            <a:endParaRPr lang="en-US" altLang="ko-KR" sz="10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함수 진입 후에는 정의되지 않음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95709" y="345962"/>
            <a:ext cx="2464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* </a:t>
            </a:r>
            <a:r>
              <a:rPr lang="en-US" altLang="ko-KR" sz="1000" b="1" dirty="0" err="1" smtClean="0"/>
              <a:t>Javascript</a:t>
            </a:r>
            <a:r>
              <a:rPr lang="ko-KR" altLang="en-US" sz="1000" b="1" dirty="0" smtClean="0"/>
              <a:t>는 변수의 스콥이 전역이다</a:t>
            </a:r>
            <a:r>
              <a:rPr lang="en-US" altLang="ko-KR" sz="1000" b="1" dirty="0" smtClean="0"/>
              <a:t>.</a:t>
            </a:r>
            <a:endParaRPr lang="ko-KR" altLang="en-US" sz="1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262142" y="3429000"/>
            <a:ext cx="26661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/>
              <a:t>VueComponent</a:t>
            </a:r>
            <a:endParaRPr lang="en-US" altLang="ko-KR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함수 진입 전에는 사용 가능</a:t>
            </a:r>
            <a:endParaRPr lang="en-US" altLang="ko-KR" sz="10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함수 진입 후에는 정의되지 않음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3262142" y="5569016"/>
            <a:ext cx="2409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ES6</a:t>
            </a:r>
            <a:r>
              <a:rPr lang="ko-KR" altLang="en-US" sz="1000" dirty="0" smtClean="0"/>
              <a:t>의 </a:t>
            </a:r>
            <a:r>
              <a:rPr lang="en-US" altLang="ko-KR" sz="1000" dirty="0" smtClean="0"/>
              <a:t>“</a:t>
            </a:r>
            <a:r>
              <a:rPr lang="ko-KR" altLang="en-US" sz="1000" dirty="0" smtClean="0"/>
              <a:t>화살표 함수</a:t>
            </a:r>
            <a:r>
              <a:rPr lang="en-US" altLang="ko-KR" sz="1000" dirty="0" smtClean="0"/>
              <a:t>“ </a:t>
            </a:r>
            <a:r>
              <a:rPr lang="ko-KR" altLang="en-US" sz="1000" dirty="0" smtClean="0"/>
              <a:t>표현식을 사용</a:t>
            </a:r>
            <a:endParaRPr lang="en-US" altLang="ko-K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/>
              <a:t>VueComponent</a:t>
            </a:r>
            <a:endParaRPr lang="en-US" altLang="ko-KR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함수 진입 전에는 사용 가능</a:t>
            </a:r>
            <a:endParaRPr lang="en-US" altLang="ko-KR" sz="10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함수 진입 후에도 사용 가능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48138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83177" y="226422"/>
            <a:ext cx="5436598" cy="3097803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46965" y="465962"/>
            <a:ext cx="1349829" cy="8969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NewsView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46965" y="2073657"/>
            <a:ext cx="1349829" cy="8969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NewsView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519479" y="1074202"/>
            <a:ext cx="2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34726" y="253989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34726" y="1664753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06923" y="580383"/>
            <a:ext cx="987879" cy="65646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API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506660" y="2082575"/>
            <a:ext cx="1349829" cy="89698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606923" y="2193917"/>
            <a:ext cx="987879" cy="65646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API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>
            <a:stCxn id="18" idx="1"/>
            <a:endCxn id="5" idx="3"/>
          </p:cNvCxnSpPr>
          <p:nvPr/>
        </p:nvCxnSpPr>
        <p:spPr>
          <a:xfrm flipH="1">
            <a:off x="1896794" y="908614"/>
            <a:ext cx="2710129" cy="58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62353" y="1658222"/>
            <a:ext cx="4911970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1"/>
            <a:endCxn id="16" idx="3"/>
          </p:cNvCxnSpPr>
          <p:nvPr/>
        </p:nvCxnSpPr>
        <p:spPr>
          <a:xfrm flipH="1" flipV="1">
            <a:off x="3641708" y="2297756"/>
            <a:ext cx="965215" cy="22439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1"/>
            <a:endCxn id="6" idx="3"/>
          </p:cNvCxnSpPr>
          <p:nvPr/>
        </p:nvCxnSpPr>
        <p:spPr>
          <a:xfrm flipH="1" flipV="1">
            <a:off x="1896794" y="2522149"/>
            <a:ext cx="824645" cy="2344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721439" y="2202835"/>
            <a:ext cx="920269" cy="1898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actions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721439" y="2432249"/>
            <a:ext cx="920269" cy="1898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mutations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721439" y="2661663"/>
            <a:ext cx="920269" cy="1898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state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58642" y="1872402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vuex</a:t>
            </a:r>
            <a:endParaRPr lang="ko-KR" altLang="en-US" dirty="0"/>
          </a:p>
        </p:txBody>
      </p:sp>
      <p:sp>
        <p:nvSpPr>
          <p:cNvPr id="25" name="아래로 구부러진 화살표 24"/>
          <p:cNvSpPr/>
          <p:nvPr/>
        </p:nvSpPr>
        <p:spPr>
          <a:xfrm rot="5400000">
            <a:off x="3486639" y="2301331"/>
            <a:ext cx="238170" cy="1947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아래로 구부러진 화살표 28"/>
          <p:cNvSpPr/>
          <p:nvPr/>
        </p:nvSpPr>
        <p:spPr>
          <a:xfrm rot="5400000">
            <a:off x="3486639" y="2573223"/>
            <a:ext cx="238170" cy="1947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1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917330" y="496765"/>
            <a:ext cx="5641732" cy="2387112"/>
          </a:xfrm>
          <a:prstGeom prst="roundRect">
            <a:avLst>
              <a:gd name="adj" fmla="val 55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39" y="1425452"/>
            <a:ext cx="1895475" cy="771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410" y="1068264"/>
            <a:ext cx="2638425" cy="14859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191608" y="1661745"/>
            <a:ext cx="334107" cy="36927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50620" y="2196977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코드 작성</a:t>
            </a:r>
            <a:endParaRPr lang="ko-KR" altLang="en-US" sz="1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234766" y="2554164"/>
            <a:ext cx="13837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자바스크립트 해석기</a:t>
            </a:r>
            <a:endParaRPr lang="ko-KR" altLang="en-US" sz="1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09419" y="574193"/>
            <a:ext cx="5229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Hoisting : </a:t>
            </a:r>
            <a:r>
              <a:rPr lang="ko-KR" altLang="en-US" sz="1000" b="1" dirty="0" smtClean="0"/>
              <a:t>선언한 함수와 변수를 해석기가 가장 상단에 위치한 것으로 인식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함수선언식과 변수를 위한 메모리 할당을 먼저</a:t>
            </a:r>
            <a:endParaRPr lang="ko-KR" altLang="en-US" sz="10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30" y="3929098"/>
            <a:ext cx="5791200" cy="19145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783" y="4816024"/>
            <a:ext cx="4581525" cy="2095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277" y="5373783"/>
            <a:ext cx="45815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42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05900" y="184648"/>
            <a:ext cx="5789024" cy="2625227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8" y="409575"/>
            <a:ext cx="2262188" cy="12997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412" y="409575"/>
            <a:ext cx="2686050" cy="17145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19475" y="1571625"/>
            <a:ext cx="1819275" cy="323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4" idx="2"/>
            <a:endCxn id="6" idx="2"/>
          </p:cNvCxnSpPr>
          <p:nvPr/>
        </p:nvCxnSpPr>
        <p:spPr>
          <a:xfrm rot="16200000" flipH="1">
            <a:off x="2963249" y="443887"/>
            <a:ext cx="414770" cy="2945605"/>
          </a:xfrm>
          <a:prstGeom prst="bentConnector3">
            <a:avLst>
              <a:gd name="adj1" fmla="val 15511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flipH="1">
            <a:off x="2014775" y="2307228"/>
            <a:ext cx="231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n</a:t>
            </a:r>
            <a:r>
              <a:rPr lang="en-US" altLang="ko-KR" dirty="0" err="1" smtClean="0"/>
              <a:t>pm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vuex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6012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5315" y="184647"/>
            <a:ext cx="4343400" cy="3288315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081139" y="434659"/>
            <a:ext cx="1037493" cy="995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88380" y="2963008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TodoList</a:t>
            </a:r>
            <a:endParaRPr lang="ko-KR" altLang="en-US" sz="1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46643" y="515987"/>
            <a:ext cx="913248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UserView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210387" y="515987"/>
            <a:ext cx="778998" cy="2439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actions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9" name="꺾인 연결선 8"/>
          <p:cNvCxnSpPr/>
          <p:nvPr/>
        </p:nvCxnSpPr>
        <p:spPr>
          <a:xfrm rot="16200000" flipH="1">
            <a:off x="10066743" y="4012624"/>
            <a:ext cx="786912" cy="1356147"/>
          </a:xfrm>
          <a:prstGeom prst="bentConnector4">
            <a:avLst>
              <a:gd name="adj1" fmla="val -29050"/>
              <a:gd name="adj2" fmla="val 69126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9966771" y="2213464"/>
            <a:ext cx="0" cy="1167197"/>
          </a:xfrm>
          <a:prstGeom prst="straightConnector1">
            <a:avLst/>
          </a:prstGeom>
          <a:ln w="190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2210387" y="810530"/>
            <a:ext cx="778998" cy="2439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mutations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10387" y="1105073"/>
            <a:ext cx="778998" cy="2439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state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46643" y="977604"/>
            <a:ext cx="913248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UserProfile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39880" y="637980"/>
            <a:ext cx="778998" cy="58908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API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17" name="구부러진 연결선 16"/>
          <p:cNvCxnSpPr>
            <a:stCxn id="7" idx="0"/>
            <a:endCxn id="8" idx="1"/>
          </p:cNvCxnSpPr>
          <p:nvPr/>
        </p:nvCxnSpPr>
        <p:spPr>
          <a:xfrm rot="16200000" flipH="1">
            <a:off x="1595830" y="23424"/>
            <a:ext cx="121994" cy="1107120"/>
          </a:xfrm>
          <a:prstGeom prst="curvedConnector4">
            <a:avLst>
              <a:gd name="adj1" fmla="val -187386"/>
              <a:gd name="adj2" fmla="val 7062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>
            <a:stCxn id="8" idx="3"/>
            <a:endCxn id="13" idx="3"/>
          </p:cNvCxnSpPr>
          <p:nvPr/>
        </p:nvCxnSpPr>
        <p:spPr>
          <a:xfrm>
            <a:off x="2989385" y="637981"/>
            <a:ext cx="12700" cy="589086"/>
          </a:xfrm>
          <a:prstGeom prst="curved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15" idx="1"/>
            <a:endCxn id="8" idx="3"/>
          </p:cNvCxnSpPr>
          <p:nvPr/>
        </p:nvCxnSpPr>
        <p:spPr>
          <a:xfrm rot="10800000">
            <a:off x="2989386" y="637981"/>
            <a:ext cx="650495" cy="29454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4"/>
          <p:cNvCxnSpPr>
            <a:stCxn id="13" idx="1"/>
            <a:endCxn id="14" idx="3"/>
          </p:cNvCxnSpPr>
          <p:nvPr/>
        </p:nvCxnSpPr>
        <p:spPr>
          <a:xfrm rot="10800000">
            <a:off x="1559891" y="1163333"/>
            <a:ext cx="650496" cy="63735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89082" y="1579870"/>
            <a:ext cx="28216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altLang="ko-KR" sz="1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UserProfile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computed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데이터 접근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ko-KR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35052" y="1307278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Vuex</a:t>
            </a:r>
            <a:endParaRPr lang="ko-KR" altLang="en-US" sz="1000" dirty="0"/>
          </a:p>
        </p:txBody>
      </p:sp>
      <p:sp>
        <p:nvSpPr>
          <p:cNvPr id="30" name="타원 29"/>
          <p:cNvSpPr/>
          <p:nvPr/>
        </p:nvSpPr>
        <p:spPr>
          <a:xfrm>
            <a:off x="1189082" y="268408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423055" y="829296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097775" y="737713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934189" y="1107869"/>
            <a:ext cx="220336" cy="220336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u="sng" dirty="0" smtClean="0">
                <a:solidFill>
                  <a:srgbClr val="FF0000"/>
                </a:solidFill>
              </a:rPr>
              <a:t>5</a:t>
            </a:r>
            <a:endParaRPr lang="ko-KR" altLang="en-US" sz="1200" b="1" i="1" u="sng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081139" y="1996428"/>
            <a:ext cx="1037493" cy="995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46643" y="2077756"/>
            <a:ext cx="913248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UserView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210387" y="2077756"/>
            <a:ext cx="778998" cy="2439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actions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210387" y="2372299"/>
            <a:ext cx="778998" cy="2439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mutations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210387" y="2666842"/>
            <a:ext cx="778998" cy="2439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state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46643" y="2539373"/>
            <a:ext cx="913248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UserProfile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639880" y="2199749"/>
            <a:ext cx="778998" cy="58908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API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47" name="구부러진 연결선 46"/>
          <p:cNvCxnSpPr>
            <a:stCxn id="41" idx="0"/>
            <a:endCxn id="42" idx="1"/>
          </p:cNvCxnSpPr>
          <p:nvPr/>
        </p:nvCxnSpPr>
        <p:spPr>
          <a:xfrm rot="16200000" flipH="1">
            <a:off x="1595830" y="1585193"/>
            <a:ext cx="121994" cy="1107120"/>
          </a:xfrm>
          <a:prstGeom prst="curvedConnector4">
            <a:avLst>
              <a:gd name="adj1" fmla="val -187386"/>
              <a:gd name="adj2" fmla="val 7062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>
            <a:stCxn id="42" idx="3"/>
            <a:endCxn id="44" idx="3"/>
          </p:cNvCxnSpPr>
          <p:nvPr/>
        </p:nvCxnSpPr>
        <p:spPr>
          <a:xfrm>
            <a:off x="2989385" y="2199750"/>
            <a:ext cx="12700" cy="589086"/>
          </a:xfrm>
          <a:prstGeom prst="curved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구부러진 연결선 48"/>
          <p:cNvCxnSpPr>
            <a:stCxn id="46" idx="1"/>
            <a:endCxn id="42" idx="3"/>
          </p:cNvCxnSpPr>
          <p:nvPr/>
        </p:nvCxnSpPr>
        <p:spPr>
          <a:xfrm rot="10800000">
            <a:off x="2989386" y="2199750"/>
            <a:ext cx="650495" cy="29454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구부러진 연결선 49"/>
          <p:cNvCxnSpPr>
            <a:stCxn id="44" idx="1"/>
            <a:endCxn id="41" idx="3"/>
          </p:cNvCxnSpPr>
          <p:nvPr/>
        </p:nvCxnSpPr>
        <p:spPr>
          <a:xfrm rot="10800000">
            <a:off x="1559891" y="2263484"/>
            <a:ext cx="650496" cy="52535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35052" y="2869047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Vuex</a:t>
            </a:r>
            <a:endParaRPr lang="ko-KR" altLang="en-US" sz="1000" dirty="0"/>
          </a:p>
        </p:txBody>
      </p:sp>
      <p:cxnSp>
        <p:nvCxnSpPr>
          <p:cNvPr id="57" name="구부러진 연결선 56"/>
          <p:cNvCxnSpPr>
            <a:stCxn id="41" idx="1"/>
            <a:endCxn id="45" idx="1"/>
          </p:cNvCxnSpPr>
          <p:nvPr/>
        </p:nvCxnSpPr>
        <p:spPr>
          <a:xfrm rot="10800000" flipV="1">
            <a:off x="646643" y="2263483"/>
            <a:ext cx="12700" cy="461617"/>
          </a:xfrm>
          <a:prstGeom prst="curved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1189082" y="1843942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423054" y="2394307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097775" y="2271227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971376" y="2656426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75832" y="3144881"/>
            <a:ext cx="2448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altLang="ko-KR" sz="1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UserView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props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데이터 전달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ko-KR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3" name="구부러진 연결선 62"/>
          <p:cNvCxnSpPr>
            <a:stCxn id="8" idx="0"/>
            <a:endCxn id="15" idx="0"/>
          </p:cNvCxnSpPr>
          <p:nvPr/>
        </p:nvCxnSpPr>
        <p:spPr>
          <a:xfrm rot="16200000" flipH="1">
            <a:off x="3253635" y="-137763"/>
            <a:ext cx="121993" cy="1429493"/>
          </a:xfrm>
          <a:prstGeom prst="curvedConnector3">
            <a:avLst>
              <a:gd name="adj1" fmla="val -18738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2710990" y="291237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66" name="구부러진 연결선 65"/>
          <p:cNvCxnSpPr>
            <a:stCxn id="42" idx="0"/>
            <a:endCxn id="46" idx="0"/>
          </p:cNvCxnSpPr>
          <p:nvPr/>
        </p:nvCxnSpPr>
        <p:spPr>
          <a:xfrm rot="16200000" flipH="1">
            <a:off x="3253635" y="1424006"/>
            <a:ext cx="121993" cy="1429493"/>
          </a:xfrm>
          <a:prstGeom prst="curvedConnector3">
            <a:avLst>
              <a:gd name="adj1" fmla="val -18738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2713837" y="1858447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12152" y="2209152"/>
            <a:ext cx="220336" cy="220336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u="sng" dirty="0" smtClean="0">
                <a:solidFill>
                  <a:srgbClr val="FF0000"/>
                </a:solidFill>
              </a:rPr>
              <a:t>6</a:t>
            </a:r>
            <a:endParaRPr lang="ko-KR" altLang="en-US" sz="1200" b="1" i="1" u="sng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 rot="18900000">
            <a:off x="1463094" y="1052943"/>
            <a:ext cx="6799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computed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Box 70"/>
          <p:cNvSpPr txBox="1"/>
          <p:nvPr/>
        </p:nvSpPr>
        <p:spPr>
          <a:xfrm rot="18900000">
            <a:off x="293674" y="2417160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props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7942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51692" y="149478"/>
            <a:ext cx="3217986" cy="1301253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99496" y="239050"/>
            <a:ext cx="913248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App.vue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76752" y="960539"/>
            <a:ext cx="1022744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AppHeader.vue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412744" y="960539"/>
            <a:ext cx="1022744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AppContent.vue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8" name="구부러진 연결선 7"/>
          <p:cNvCxnSpPr>
            <a:stCxn id="5" idx="1"/>
            <a:endCxn id="6" idx="0"/>
          </p:cNvCxnSpPr>
          <p:nvPr/>
        </p:nvCxnSpPr>
        <p:spPr>
          <a:xfrm rot="10800000" flipV="1">
            <a:off x="988124" y="424777"/>
            <a:ext cx="511372" cy="535761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stCxn id="5" idx="3"/>
            <a:endCxn id="7" idx="0"/>
          </p:cNvCxnSpPr>
          <p:nvPr/>
        </p:nvCxnSpPr>
        <p:spPr>
          <a:xfrm>
            <a:off x="2412744" y="424778"/>
            <a:ext cx="511372" cy="535761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98936" y="412727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props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72574" y="412727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props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2624" y="570079"/>
            <a:ext cx="5549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/>
              <a:t>appTitle</a:t>
            </a:r>
            <a:endParaRPr lang="ko-KR" alt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2587803" y="570079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items</a:t>
            </a:r>
            <a:endParaRPr lang="ko-KR" altLang="en-US" sz="800" dirty="0"/>
          </a:p>
        </p:txBody>
      </p:sp>
      <p:cxnSp>
        <p:nvCxnSpPr>
          <p:cNvPr id="19" name="구부러진 연결선 18"/>
          <p:cNvCxnSpPr>
            <a:stCxn id="7" idx="1"/>
            <a:endCxn id="5" idx="2"/>
          </p:cNvCxnSpPr>
          <p:nvPr/>
        </p:nvCxnSpPr>
        <p:spPr>
          <a:xfrm rot="10800000">
            <a:off x="1956120" y="610507"/>
            <a:ext cx="456624" cy="535761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72493" y="677801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emit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57265" y="804312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renew</a:t>
            </a:r>
            <a:endParaRPr lang="ko-KR" altLang="en-US" sz="8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51692" y="1726030"/>
            <a:ext cx="2927839" cy="1263355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4336" y="1867756"/>
            <a:ext cx="1025160" cy="95487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App.vue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pPr algn="ctr"/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endParaRPr lang="en-US" altLang="ko-KR" sz="800" dirty="0" smtClean="0">
              <a:solidFill>
                <a:schemeClr val="bg1"/>
              </a:solidFill>
            </a:endParaRPr>
          </a:p>
          <a:p>
            <a:pPr algn="ctr"/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endParaRPr lang="en-US" altLang="ko-KR" sz="800" dirty="0" smtClean="0">
              <a:solidFill>
                <a:schemeClr val="bg1"/>
              </a:solidFill>
            </a:endParaRPr>
          </a:p>
          <a:p>
            <a:pPr algn="ctr"/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098622" y="1873760"/>
            <a:ext cx="1022744" cy="94886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Item.vue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32" name="구부러진 연결선 31"/>
          <p:cNvCxnSpPr/>
          <p:nvPr/>
        </p:nvCxnSpPr>
        <p:spPr>
          <a:xfrm rot="10800000" flipV="1">
            <a:off x="1415907" y="2236233"/>
            <a:ext cx="682715" cy="17622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구부러진 연결선 33"/>
          <p:cNvCxnSpPr/>
          <p:nvPr/>
        </p:nvCxnSpPr>
        <p:spPr>
          <a:xfrm rot="10800000" flipV="1">
            <a:off x="1415907" y="2028864"/>
            <a:ext cx="682715" cy="17622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/>
          <p:nvPr/>
        </p:nvCxnSpPr>
        <p:spPr>
          <a:xfrm rot="10800000" flipV="1">
            <a:off x="1415907" y="2434947"/>
            <a:ext cx="682715" cy="17622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94098" y="2102131"/>
            <a:ext cx="9845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&lt;h1&gt;Hello&lt;/h1&gt;</a:t>
            </a:r>
            <a:endParaRPr lang="ko-KR" altLang="en-US" sz="800" dirty="0"/>
          </a:p>
        </p:txBody>
      </p:sp>
      <p:sp>
        <p:nvSpPr>
          <p:cNvPr id="39" name="TextBox 38"/>
          <p:cNvSpPr txBox="1"/>
          <p:nvPr/>
        </p:nvSpPr>
        <p:spPr>
          <a:xfrm>
            <a:off x="494098" y="2289776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&lt;</a:t>
            </a:r>
            <a:r>
              <a:rPr lang="en-US" altLang="ko-KR" sz="800" dirty="0" err="1" smtClean="0"/>
              <a:t>img</a:t>
            </a:r>
            <a:r>
              <a:rPr lang="en-US" altLang="ko-KR" sz="800" dirty="0" smtClean="0"/>
              <a:t> </a:t>
            </a:r>
            <a:r>
              <a:rPr lang="en-US" altLang="ko-KR" sz="800" dirty="0" err="1" smtClean="0"/>
              <a:t>src</a:t>
            </a:r>
            <a:r>
              <a:rPr lang="en-US" altLang="ko-KR" sz="800" dirty="0" smtClean="0"/>
              <a:t>=“…”&gt;</a:t>
            </a:r>
            <a:endParaRPr lang="ko-KR" alt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494098" y="2507339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&lt;div style=“…”&gt;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29678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292469" y="1055086"/>
            <a:ext cx="8440616" cy="3789476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59" y="1182581"/>
            <a:ext cx="8156481" cy="354255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98406" y="1754071"/>
            <a:ext cx="2427409" cy="1362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88699" y="1754071"/>
            <a:ext cx="2222256" cy="1362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88700" y="2384906"/>
            <a:ext cx="1008916" cy="13848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641000" y="3926491"/>
            <a:ext cx="3784354" cy="7598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77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512277" y="211024"/>
            <a:ext cx="7658100" cy="4202713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81" y="345809"/>
            <a:ext cx="7339293" cy="24191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81" y="2897066"/>
            <a:ext cx="3771919" cy="13759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074" y="2897066"/>
            <a:ext cx="3504100" cy="137599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33575" y="822087"/>
            <a:ext cx="2427409" cy="1362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89760" y="822087"/>
            <a:ext cx="2899263" cy="1362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989761" y="1487259"/>
            <a:ext cx="1738678" cy="68444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38338" y="3700102"/>
            <a:ext cx="867770" cy="1597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693269" y="3744062"/>
            <a:ext cx="867770" cy="1597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572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6097935" y="211024"/>
            <a:ext cx="4611096" cy="3323484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ㄴ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512278" y="211024"/>
            <a:ext cx="3771900" cy="4528030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549" y="505924"/>
            <a:ext cx="3458938" cy="24834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549" y="3117240"/>
            <a:ext cx="3458938" cy="14510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59549" y="237401"/>
            <a:ext cx="3098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* </a:t>
            </a:r>
            <a:r>
              <a:rPr lang="en-US" altLang="ko-KR" sz="1000" b="1" dirty="0" err="1" smtClean="0">
                <a:latin typeface="+mn-ea"/>
              </a:rPr>
              <a:t>Eslint</a:t>
            </a:r>
            <a:r>
              <a:rPr lang="en-US" altLang="ko-KR" sz="1000" b="1" dirty="0" smtClean="0">
                <a:latin typeface="+mn-ea"/>
              </a:rPr>
              <a:t> </a:t>
            </a:r>
            <a:r>
              <a:rPr lang="ko-KR" altLang="en-US" sz="1000" b="1" dirty="0" smtClean="0">
                <a:latin typeface="+mn-ea"/>
              </a:rPr>
              <a:t>설정 화면 </a:t>
            </a:r>
            <a:r>
              <a:rPr lang="en-US" altLang="ko-KR" sz="1000" b="1" dirty="0" smtClean="0">
                <a:latin typeface="+mn-ea"/>
              </a:rPr>
              <a:t>(</a:t>
            </a:r>
            <a:r>
              <a:rPr lang="en-US" altLang="ko-KR" sz="1000" b="1" dirty="0" err="1" smtClean="0">
                <a:latin typeface="+mn-ea"/>
              </a:rPr>
              <a:t>Eslint</a:t>
            </a:r>
            <a:r>
              <a:rPr lang="en-US" altLang="ko-KR" sz="1000" b="1" dirty="0" smtClean="0">
                <a:latin typeface="+mn-ea"/>
              </a:rPr>
              <a:t>: Probe, </a:t>
            </a:r>
            <a:r>
              <a:rPr lang="en-US" altLang="ko-KR" sz="1000" b="1" dirty="0" err="1" smtClean="0">
                <a:latin typeface="+mn-ea"/>
              </a:rPr>
              <a:t>Eslint</a:t>
            </a:r>
            <a:r>
              <a:rPr lang="en-US" altLang="ko-KR" sz="1000" b="1" dirty="0" smtClean="0">
                <a:latin typeface="+mn-ea"/>
              </a:rPr>
              <a:t>: Validate)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01907" y="1667794"/>
            <a:ext cx="2353670" cy="106661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640361" y="3973950"/>
            <a:ext cx="2415216" cy="4485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536" y="505924"/>
            <a:ext cx="2292258" cy="15316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7935" y="237401"/>
            <a:ext cx="16930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* Prettier </a:t>
            </a:r>
            <a:r>
              <a:rPr lang="ko-KR" altLang="en-US" sz="1000" b="1" dirty="0" smtClean="0">
                <a:latin typeface="+mn-ea"/>
              </a:rPr>
              <a:t>설정 </a:t>
            </a:r>
            <a:r>
              <a:rPr lang="en-US" altLang="ko-KR" sz="1000" b="1" dirty="0" smtClean="0">
                <a:latin typeface="+mn-ea"/>
              </a:rPr>
              <a:t>(</a:t>
            </a:r>
            <a:r>
              <a:rPr lang="ko-KR" altLang="en-US" sz="1000" b="1" dirty="0" err="1" smtClean="0">
                <a:latin typeface="+mn-ea"/>
              </a:rPr>
              <a:t>사용안함</a:t>
            </a:r>
            <a:r>
              <a:rPr lang="en-US" altLang="ko-KR" sz="1000" b="1" dirty="0" smtClean="0">
                <a:latin typeface="+mn-ea"/>
              </a:rPr>
              <a:t>)</a:t>
            </a:r>
            <a:endParaRPr lang="ko-KR" altLang="en-US" sz="1000" b="1" dirty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536" y="2201101"/>
            <a:ext cx="4189064" cy="114247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467347" y="787315"/>
            <a:ext cx="1252298" cy="3644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90249" y="1572642"/>
            <a:ext cx="1038289" cy="1242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구부러진 연결선 16"/>
          <p:cNvCxnSpPr>
            <a:stCxn id="14" idx="3"/>
            <a:endCxn id="15" idx="0"/>
          </p:cNvCxnSpPr>
          <p:nvPr/>
        </p:nvCxnSpPr>
        <p:spPr>
          <a:xfrm>
            <a:off x="7719645" y="969554"/>
            <a:ext cx="289749" cy="603088"/>
          </a:xfrm>
          <a:prstGeom prst="curvedConnector2">
            <a:avLst/>
          </a:prstGeom>
          <a:ln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472665" y="2734408"/>
            <a:ext cx="2955012" cy="4074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377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41840" y="114726"/>
            <a:ext cx="4976446" cy="6180985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18" y="597839"/>
            <a:ext cx="4512603" cy="28648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7565" y="211401"/>
            <a:ext cx="1146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* </a:t>
            </a:r>
            <a:r>
              <a:rPr lang="ko-KR" altLang="en-US" sz="1000" b="1" dirty="0" smtClean="0">
                <a:latin typeface="+mn-ea"/>
              </a:rPr>
              <a:t>상대 경로 사용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6199" y="2013438"/>
            <a:ext cx="797432" cy="1055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46223" y="1661574"/>
            <a:ext cx="2864330" cy="184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36015" y="2377309"/>
            <a:ext cx="636947" cy="1460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96199" y="1881553"/>
            <a:ext cx="797432" cy="1055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55418" y="3462666"/>
            <a:ext cx="4413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상대경로로 설정하는 예</a:t>
            </a:r>
            <a:endParaRPr lang="en-US" altLang="ko-KR" sz="1000" dirty="0" smtClean="0">
              <a:latin typeface="+mn-ea"/>
            </a:endParaRPr>
          </a:p>
          <a:p>
            <a:r>
              <a:rPr lang="en-US" altLang="ko-KR" sz="1000" dirty="0" err="1" smtClean="0">
                <a:latin typeface="+mn-ea"/>
              </a:rPr>
              <a:t>App.vue</a:t>
            </a:r>
            <a:r>
              <a:rPr lang="ko-KR" altLang="en-US" sz="1000" dirty="0" smtClean="0">
                <a:latin typeface="+mn-ea"/>
              </a:rPr>
              <a:t>에서 </a:t>
            </a:r>
            <a:r>
              <a:rPr lang="en-US" altLang="ko-KR" sz="1000" dirty="0" err="1" smtClean="0">
                <a:latin typeface="+mn-ea"/>
              </a:rPr>
              <a:t>AppHeader.vue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err="1" smtClean="0">
                <a:latin typeface="+mn-ea"/>
              </a:rPr>
              <a:t>콤포넌트</a:t>
            </a:r>
            <a:r>
              <a:rPr lang="ko-KR" altLang="en-US" sz="1000" dirty="0" smtClean="0">
                <a:latin typeface="+mn-ea"/>
              </a:rPr>
              <a:t> 사용은 위의 그림처럼 일반적이다</a:t>
            </a:r>
            <a:r>
              <a:rPr lang="en-US" altLang="ko-KR" sz="1000" dirty="0" smtClean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  <p:cxnSp>
        <p:nvCxnSpPr>
          <p:cNvPr id="12" name="구부러진 연결선 11"/>
          <p:cNvCxnSpPr>
            <a:stCxn id="7" idx="3"/>
            <a:endCxn id="10" idx="3"/>
          </p:cNvCxnSpPr>
          <p:nvPr/>
        </p:nvCxnSpPr>
        <p:spPr>
          <a:xfrm flipV="1">
            <a:off x="1793631" y="1934308"/>
            <a:ext cx="12700" cy="131885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18" y="3919865"/>
            <a:ext cx="4516817" cy="189829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512483" y="4794193"/>
            <a:ext cx="2446378" cy="1616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76441" y="5445338"/>
            <a:ext cx="636947" cy="1460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76441" y="5109132"/>
            <a:ext cx="769944" cy="1486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구부러진 연결선 18"/>
          <p:cNvCxnSpPr>
            <a:stCxn id="18" idx="3"/>
            <a:endCxn id="17" idx="3"/>
          </p:cNvCxnSpPr>
          <p:nvPr/>
        </p:nvCxnSpPr>
        <p:spPr>
          <a:xfrm flipH="1">
            <a:off x="1713388" y="5183466"/>
            <a:ext cx="132997" cy="334914"/>
          </a:xfrm>
          <a:prstGeom prst="curvedConnector3">
            <a:avLst>
              <a:gd name="adj1" fmla="val -171884"/>
            </a:avLst>
          </a:prstGeom>
          <a:ln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5418" y="5818163"/>
            <a:ext cx="466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+mn-ea"/>
              </a:rPr>
              <a:t>AppHeader.vue</a:t>
            </a:r>
            <a:r>
              <a:rPr lang="ko-KR" altLang="en-US" sz="1000" dirty="0" smtClean="0">
                <a:latin typeface="+mn-ea"/>
              </a:rPr>
              <a:t>에서 </a:t>
            </a:r>
            <a:r>
              <a:rPr lang="en-US" altLang="ko-KR" sz="1000" dirty="0" err="1" smtClean="0">
                <a:latin typeface="+mn-ea"/>
              </a:rPr>
              <a:t>Demo.vue</a:t>
            </a:r>
            <a:r>
              <a:rPr lang="ko-KR" altLang="en-US" sz="1000" dirty="0" smtClean="0">
                <a:latin typeface="+mn-ea"/>
              </a:rPr>
              <a:t>를 사용하기 위해서는 위의 그림과 같이 복잡한</a:t>
            </a:r>
            <a:endParaRPr lang="en-US" altLang="ko-KR" sz="1000" dirty="0" smtClean="0">
              <a:latin typeface="+mn-ea"/>
            </a:endParaRPr>
          </a:p>
          <a:p>
            <a:r>
              <a:rPr lang="ko-KR" altLang="en-US" sz="1000" dirty="0" err="1" smtClean="0">
                <a:latin typeface="+mn-ea"/>
              </a:rPr>
              <a:t>상대경로를</a:t>
            </a:r>
            <a:r>
              <a:rPr lang="ko-KR" altLang="en-US" sz="1000" dirty="0" smtClean="0">
                <a:latin typeface="+mn-ea"/>
              </a:rPr>
              <a:t> 직접 입력해야 한다</a:t>
            </a:r>
            <a:r>
              <a:rPr lang="en-US" altLang="ko-KR" sz="1000" dirty="0" smtClean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905753" y="158269"/>
            <a:ext cx="4891201" cy="5723785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ㄴ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991478" y="254944"/>
            <a:ext cx="21371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* </a:t>
            </a:r>
            <a:r>
              <a:rPr lang="en-US" altLang="ko-KR" sz="1000" b="1" dirty="0" err="1" smtClean="0">
                <a:latin typeface="+mn-ea"/>
              </a:rPr>
              <a:t>VSCode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ko-KR" altLang="en-US" sz="1000" b="1" dirty="0" smtClean="0">
                <a:latin typeface="+mn-ea"/>
              </a:rPr>
              <a:t>설정을 통한 절대 사용</a:t>
            </a:r>
            <a:endParaRPr lang="ko-KR" altLang="en-US" sz="1000" b="1" dirty="0">
              <a:latin typeface="+mn-ea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030" y="589399"/>
            <a:ext cx="4521686" cy="4712190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6190598" y="3079108"/>
            <a:ext cx="676194" cy="1652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163771" y="998262"/>
            <a:ext cx="1191244" cy="22461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943196" y="4541328"/>
            <a:ext cx="2352595" cy="1537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075030" y="5380539"/>
            <a:ext cx="3894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-. ‘</a:t>
            </a:r>
            <a:r>
              <a:rPr lang="en-US" altLang="ko-KR" sz="1000" dirty="0" err="1" smtClean="0">
                <a:latin typeface="+mn-ea"/>
              </a:rPr>
              <a:t>jsconfig.json</a:t>
            </a:r>
            <a:r>
              <a:rPr lang="en-US" altLang="ko-KR" sz="1000" dirty="0" smtClean="0">
                <a:latin typeface="+mn-ea"/>
              </a:rPr>
              <a:t>’ </a:t>
            </a:r>
            <a:r>
              <a:rPr lang="ko-KR" altLang="en-US" sz="1000" dirty="0" smtClean="0">
                <a:latin typeface="+mn-ea"/>
              </a:rPr>
              <a:t>파일을 통하여</a:t>
            </a:r>
            <a:r>
              <a:rPr lang="en-US" altLang="ko-KR" sz="1000" dirty="0" err="1" smtClean="0">
                <a:latin typeface="+mn-ea"/>
              </a:rPr>
              <a:t>VSCode</a:t>
            </a:r>
            <a:r>
              <a:rPr lang="ko-KR" altLang="en-US" sz="1000" dirty="0" smtClean="0">
                <a:latin typeface="+mn-ea"/>
              </a:rPr>
              <a:t>의 컴파일 설정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제외</a:t>
            </a:r>
            <a:r>
              <a:rPr lang="en-US" altLang="ko-KR" sz="1000" dirty="0" smtClean="0">
                <a:latin typeface="+mn-ea"/>
              </a:rPr>
              <a:t>) </a:t>
            </a:r>
            <a:r>
              <a:rPr lang="ko-KR" altLang="en-US" sz="1000" dirty="0" smtClean="0">
                <a:latin typeface="+mn-ea"/>
              </a:rPr>
              <a:t>가능</a:t>
            </a:r>
            <a:endParaRPr lang="en-US" altLang="ko-KR" sz="1000" dirty="0" smtClean="0">
              <a:latin typeface="+mn-ea"/>
            </a:endParaRPr>
          </a:p>
          <a:p>
            <a:r>
              <a:rPr lang="en-US" altLang="ko-KR" sz="1000" dirty="0" smtClean="0">
                <a:latin typeface="+mn-ea"/>
              </a:rPr>
              <a:t>-. ‘~’, ‘@’</a:t>
            </a:r>
            <a:r>
              <a:rPr lang="ko-KR" altLang="en-US" sz="1000" dirty="0" smtClean="0">
                <a:latin typeface="+mn-ea"/>
              </a:rPr>
              <a:t>에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대한 경로를 활용하면 절대 경로를 사용 가능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5137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93794" y="236646"/>
            <a:ext cx="10418045" cy="5859354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7565" y="298478"/>
            <a:ext cx="1101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* </a:t>
            </a:r>
            <a:r>
              <a:rPr lang="ko-KR" altLang="en-US" sz="1000" b="1" dirty="0" smtClean="0">
                <a:latin typeface="+mn-ea"/>
              </a:rPr>
              <a:t>일반적인 코드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7177" y="298478"/>
            <a:ext cx="1704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* </a:t>
            </a:r>
            <a:r>
              <a:rPr lang="ko-KR" altLang="en-US" sz="1000" b="1" dirty="0" smtClean="0">
                <a:latin typeface="+mn-ea"/>
              </a:rPr>
              <a:t>코드 </a:t>
            </a:r>
            <a:r>
              <a:rPr lang="ko-KR" altLang="en-US" sz="1000" b="1" dirty="0" err="1" smtClean="0">
                <a:latin typeface="+mn-ea"/>
              </a:rPr>
              <a:t>스플리팅</a:t>
            </a:r>
            <a:r>
              <a:rPr lang="ko-KR" altLang="en-US" sz="1000" b="1" dirty="0" smtClean="0">
                <a:latin typeface="+mn-ea"/>
              </a:rPr>
              <a:t> 적용 코드</a:t>
            </a:r>
            <a:endParaRPr lang="ko-KR" altLang="en-US" sz="1000" b="1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07" y="2689548"/>
            <a:ext cx="4554720" cy="1630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8" y="4453228"/>
            <a:ext cx="4554720" cy="14079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07" y="600179"/>
            <a:ext cx="4554720" cy="18818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925" y="563292"/>
            <a:ext cx="4605159" cy="21262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924" y="2854513"/>
            <a:ext cx="4605159" cy="20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83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93795" y="236646"/>
            <a:ext cx="3214425" cy="3519918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719304" y="4446149"/>
            <a:ext cx="913248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UserView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283048" y="4446149"/>
            <a:ext cx="778998" cy="2439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actions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719304" y="479719"/>
            <a:ext cx="778998" cy="58908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App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19009" y="1166358"/>
            <a:ext cx="913248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LoginPage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498302" y="1166358"/>
            <a:ext cx="913248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AppHeader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19008" y="1750394"/>
            <a:ext cx="830093" cy="2439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LoginForm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11" name="구부러진 연결선 10"/>
          <p:cNvCxnSpPr/>
          <p:nvPr/>
        </p:nvCxnSpPr>
        <p:spPr>
          <a:xfrm rot="16200000" flipH="1">
            <a:off x="6343676" y="1045251"/>
            <a:ext cx="121994" cy="1107120"/>
          </a:xfrm>
          <a:prstGeom prst="curvedConnector4">
            <a:avLst>
              <a:gd name="adj1" fmla="val -187386"/>
              <a:gd name="adj2" fmla="val 7062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800000">
            <a:off x="1871971" y="1718672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bus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구부러진 연결선 13"/>
          <p:cNvCxnSpPr>
            <a:stCxn id="10" idx="1"/>
            <a:endCxn id="8" idx="1"/>
          </p:cNvCxnSpPr>
          <p:nvPr/>
        </p:nvCxnSpPr>
        <p:spPr>
          <a:xfrm rot="10800000" flipH="1">
            <a:off x="819007" y="1352086"/>
            <a:ext cx="1" cy="520302"/>
          </a:xfrm>
          <a:prstGeom prst="curvedConnector3">
            <a:avLst>
              <a:gd name="adj1" fmla="val -228600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8" idx="0"/>
            <a:endCxn id="7" idx="1"/>
          </p:cNvCxnSpPr>
          <p:nvPr/>
        </p:nvCxnSpPr>
        <p:spPr>
          <a:xfrm rot="5400000" flipH="1" flipV="1">
            <a:off x="1301420" y="748475"/>
            <a:ext cx="392096" cy="443671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7" idx="3"/>
            <a:endCxn id="9" idx="0"/>
          </p:cNvCxnSpPr>
          <p:nvPr/>
        </p:nvCxnSpPr>
        <p:spPr>
          <a:xfrm>
            <a:off x="2498302" y="774262"/>
            <a:ext cx="456624" cy="392096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577270" y="1671263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234054" y="947825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568352" y="695131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390789" y="1458990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emit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1254255" y="753322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emit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 rot="18900000">
            <a:off x="2554861" y="806514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props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7270" y="2468293"/>
            <a:ext cx="19639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1. Component Communication</a:t>
            </a:r>
          </a:p>
          <a:p>
            <a:r>
              <a:rPr lang="en-US" altLang="ko-KR" sz="800" b="1" dirty="0" smtClean="0"/>
              <a:t>  -. </a:t>
            </a:r>
            <a:r>
              <a:rPr lang="ko-KR" altLang="en-US" sz="800" b="1" dirty="0" smtClean="0"/>
              <a:t>하위</a:t>
            </a:r>
            <a:r>
              <a:rPr lang="en-US" altLang="ko-KR" sz="800" b="1" dirty="0" smtClean="0"/>
              <a:t>-&gt;</a:t>
            </a:r>
            <a:r>
              <a:rPr lang="ko-KR" altLang="en-US" sz="800" b="1" dirty="0" smtClean="0"/>
              <a:t>상위 </a:t>
            </a:r>
            <a:r>
              <a:rPr lang="en-US" altLang="ko-KR" sz="800" b="1" dirty="0" smtClean="0"/>
              <a:t>: event emit</a:t>
            </a:r>
            <a:r>
              <a:rPr lang="ko-KR" altLang="en-US" sz="800" b="1" dirty="0" smtClean="0"/>
              <a:t>으로 전달</a:t>
            </a:r>
            <a:endParaRPr lang="en-US" altLang="ko-KR" sz="800" b="1" dirty="0" smtClean="0"/>
          </a:p>
          <a:p>
            <a:r>
              <a:rPr lang="en-US" altLang="ko-KR" sz="800" b="1" dirty="0"/>
              <a:t> </a:t>
            </a:r>
            <a:r>
              <a:rPr lang="en-US" altLang="ko-KR" sz="800" b="1" dirty="0" smtClean="0"/>
              <a:t> -. </a:t>
            </a:r>
            <a:r>
              <a:rPr lang="ko-KR" altLang="en-US" sz="800" b="1" dirty="0" smtClean="0"/>
              <a:t>상위</a:t>
            </a:r>
            <a:r>
              <a:rPr lang="en-US" altLang="ko-KR" sz="800" b="1" dirty="0" smtClean="0"/>
              <a:t>-&gt;</a:t>
            </a:r>
            <a:r>
              <a:rPr lang="ko-KR" altLang="en-US" sz="800" b="1" dirty="0" smtClean="0"/>
              <a:t>하위 </a:t>
            </a:r>
            <a:r>
              <a:rPr lang="en-US" altLang="ko-KR" sz="800" b="1" dirty="0" smtClean="0"/>
              <a:t>: props</a:t>
            </a:r>
            <a:r>
              <a:rPr lang="ko-KR" altLang="en-US" sz="800" b="1" dirty="0" smtClean="0"/>
              <a:t>로 전달</a:t>
            </a:r>
            <a:endParaRPr lang="en-US" altLang="ko-KR" sz="800" b="1" dirty="0" smtClean="0"/>
          </a:p>
          <a:p>
            <a:endParaRPr lang="en-US" altLang="ko-KR" sz="800" b="1" dirty="0" smtClean="0"/>
          </a:p>
          <a:p>
            <a:r>
              <a:rPr lang="en-US" altLang="ko-KR" sz="800" b="1" dirty="0" smtClean="0"/>
              <a:t>2. Event bus</a:t>
            </a:r>
          </a:p>
          <a:p>
            <a:r>
              <a:rPr lang="en-US" altLang="ko-KR" sz="800" b="1" dirty="0"/>
              <a:t> </a:t>
            </a:r>
            <a:r>
              <a:rPr lang="en-US" altLang="ko-KR" sz="800" b="1" dirty="0" smtClean="0"/>
              <a:t> -. </a:t>
            </a:r>
            <a:r>
              <a:rPr lang="ko-KR" altLang="en-US" sz="800" b="1" dirty="0" smtClean="0"/>
              <a:t>소스</a:t>
            </a:r>
            <a:r>
              <a:rPr lang="en-US" altLang="ko-KR" sz="800" b="1" dirty="0" smtClean="0"/>
              <a:t>-&gt;</a:t>
            </a:r>
            <a:r>
              <a:rPr lang="ko-KR" altLang="en-US" sz="800" b="1" dirty="0" smtClean="0"/>
              <a:t>대상 </a:t>
            </a:r>
            <a:r>
              <a:rPr lang="en-US" altLang="ko-KR" sz="800" b="1" dirty="0" smtClean="0"/>
              <a:t>: </a:t>
            </a:r>
            <a:r>
              <a:rPr lang="ko-KR" altLang="en-US" sz="800" b="1" dirty="0" smtClean="0"/>
              <a:t>이벤트 버스로 전달</a:t>
            </a:r>
            <a:endParaRPr lang="en-US" altLang="ko-KR" sz="800" b="1" dirty="0" smtClean="0"/>
          </a:p>
          <a:p>
            <a:endParaRPr lang="en-US" altLang="ko-KR" sz="800" b="1" dirty="0"/>
          </a:p>
          <a:p>
            <a:r>
              <a:rPr lang="en-US" altLang="ko-KR" sz="800" b="1" dirty="0" smtClean="0"/>
              <a:t>3. </a:t>
            </a:r>
            <a:r>
              <a:rPr lang="en-US" altLang="ko-KR" sz="800" b="1" dirty="0" err="1" smtClean="0"/>
              <a:t>Vuex</a:t>
            </a:r>
            <a:endParaRPr lang="en-US" altLang="ko-KR" sz="800" b="1" dirty="0" smtClean="0"/>
          </a:p>
          <a:p>
            <a:r>
              <a:rPr lang="en-US" altLang="ko-KR" sz="800" b="1" dirty="0"/>
              <a:t> </a:t>
            </a:r>
            <a:r>
              <a:rPr lang="en-US" altLang="ko-KR" sz="800" b="1" dirty="0" smtClean="0"/>
              <a:t> -. Store : </a:t>
            </a:r>
            <a:r>
              <a:rPr lang="ko-KR" altLang="en-US" sz="800" b="1" dirty="0" smtClean="0"/>
              <a:t>저장 및 사용</a:t>
            </a:r>
            <a:endParaRPr lang="en-US" altLang="ko-KR" sz="800" b="1" dirty="0"/>
          </a:p>
        </p:txBody>
      </p:sp>
      <p:cxnSp>
        <p:nvCxnSpPr>
          <p:cNvPr id="29" name="구부러진 연결선 28"/>
          <p:cNvCxnSpPr>
            <a:stCxn id="10" idx="3"/>
            <a:endCxn id="9" idx="2"/>
          </p:cNvCxnSpPr>
          <p:nvPr/>
        </p:nvCxnSpPr>
        <p:spPr>
          <a:xfrm flipV="1">
            <a:off x="1649101" y="1537814"/>
            <a:ext cx="1305825" cy="334574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1730939" y="1786345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2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9386" y="298641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* </a:t>
            </a:r>
            <a:r>
              <a:rPr lang="ko-KR" altLang="en-US" sz="1000" b="1" dirty="0" smtClean="0">
                <a:latin typeface="+mn-ea"/>
              </a:rPr>
              <a:t>데이터 전달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683573" y="2191503"/>
            <a:ext cx="778998" cy="35280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Store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35" name="구부러진 연결선 34"/>
          <p:cNvCxnSpPr>
            <a:stCxn id="10" idx="2"/>
            <a:endCxn id="34" idx="1"/>
          </p:cNvCxnSpPr>
          <p:nvPr/>
        </p:nvCxnSpPr>
        <p:spPr>
          <a:xfrm rot="16200000" flipH="1">
            <a:off x="1772052" y="1456384"/>
            <a:ext cx="373525" cy="1449518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 37"/>
          <p:cNvCxnSpPr>
            <a:stCxn id="9" idx="3"/>
            <a:endCxn id="34" idx="0"/>
          </p:cNvCxnSpPr>
          <p:nvPr/>
        </p:nvCxnSpPr>
        <p:spPr>
          <a:xfrm flipH="1">
            <a:off x="3073072" y="1352086"/>
            <a:ext cx="338478" cy="839417"/>
          </a:xfrm>
          <a:prstGeom prst="curvedConnector4">
            <a:avLst>
              <a:gd name="adj1" fmla="val -67538"/>
              <a:gd name="adj2" fmla="val 6106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1298133" y="2056043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3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462572" y="1343277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3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 rot="900000">
            <a:off x="1523582" y="2162974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set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 rot="900000">
            <a:off x="3147421" y="1654373"/>
            <a:ext cx="6303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get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6570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727761" y="436328"/>
            <a:ext cx="4890524" cy="1575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914975" y="1146927"/>
            <a:ext cx="948994" cy="4879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Action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093144" y="1146927"/>
            <a:ext cx="948994" cy="48795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Dispatcher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271313" y="1146927"/>
            <a:ext cx="948994" cy="48795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Model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449482" y="1146927"/>
            <a:ext cx="948994" cy="48795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View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/>
          <p:cNvCxnSpPr>
            <a:stCxn id="25" idx="3"/>
            <a:endCxn id="26" idx="1"/>
          </p:cNvCxnSpPr>
          <p:nvPr/>
        </p:nvCxnSpPr>
        <p:spPr>
          <a:xfrm>
            <a:off x="1863969" y="1390905"/>
            <a:ext cx="229175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6" idx="3"/>
            <a:endCxn id="27" idx="1"/>
          </p:cNvCxnSpPr>
          <p:nvPr/>
        </p:nvCxnSpPr>
        <p:spPr>
          <a:xfrm>
            <a:off x="3042138" y="1390905"/>
            <a:ext cx="229175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7" idx="3"/>
            <a:endCxn id="28" idx="1"/>
          </p:cNvCxnSpPr>
          <p:nvPr/>
        </p:nvCxnSpPr>
        <p:spPr>
          <a:xfrm>
            <a:off x="4220307" y="1390905"/>
            <a:ext cx="229175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137235" y="1649153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/>
              <a:t>이벤트</a:t>
            </a:r>
            <a:endParaRPr lang="en-US" altLang="ko-KR" sz="800" dirty="0" smtClean="0"/>
          </a:p>
          <a:p>
            <a:pPr algn="ctr"/>
            <a:r>
              <a:rPr lang="en-US" altLang="ko-KR" sz="800" dirty="0" smtClean="0"/>
              <a:t>(</a:t>
            </a:r>
            <a:r>
              <a:rPr lang="ko-KR" altLang="en-US" sz="800" dirty="0" smtClean="0"/>
              <a:t>입력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2181958" y="1649153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/>
              <a:t>메서드</a:t>
            </a:r>
            <a:endParaRPr lang="en-US" altLang="ko-KR" sz="800" dirty="0"/>
          </a:p>
          <a:p>
            <a:pPr algn="ctr"/>
            <a:r>
              <a:rPr lang="en-US" altLang="ko-KR" sz="800" dirty="0" smtClean="0"/>
              <a:t>(</a:t>
            </a:r>
            <a:r>
              <a:rPr lang="ko-KR" altLang="en-US" sz="800" dirty="0" err="1" smtClean="0"/>
              <a:t>데이터변경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3453903" y="1649153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/>
              <a:t>데이터</a:t>
            </a:r>
            <a:endParaRPr lang="en-US" altLang="ko-KR" sz="800" dirty="0" smtClean="0"/>
          </a:p>
          <a:p>
            <a:pPr algn="ctr"/>
            <a:r>
              <a:rPr lang="en-US" altLang="ko-KR" sz="800" dirty="0" smtClean="0"/>
              <a:t>(Display)</a:t>
            </a:r>
            <a:endParaRPr lang="ko-KR" altLang="en-US" sz="800" dirty="0"/>
          </a:p>
        </p:txBody>
      </p:sp>
      <p:sp>
        <p:nvSpPr>
          <p:cNvPr id="42" name="TextBox 41"/>
          <p:cNvSpPr txBox="1"/>
          <p:nvPr/>
        </p:nvSpPr>
        <p:spPr>
          <a:xfrm>
            <a:off x="4781953" y="1646910"/>
            <a:ext cx="2840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/>
              <a:t>UI</a:t>
            </a:r>
            <a:endParaRPr lang="ko-KR" altLang="en-US" sz="800" dirty="0"/>
          </a:p>
        </p:txBody>
      </p:sp>
      <p:sp>
        <p:nvSpPr>
          <p:cNvPr id="43" name="TextBox 42"/>
          <p:cNvSpPr txBox="1"/>
          <p:nvPr/>
        </p:nvSpPr>
        <p:spPr>
          <a:xfrm>
            <a:off x="643522" y="296727"/>
            <a:ext cx="705386" cy="2462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Flux</a:t>
            </a:r>
            <a:endParaRPr lang="ko-KR" altLang="en-US" sz="1000" b="1" dirty="0"/>
          </a:p>
        </p:txBody>
      </p:sp>
      <p:sp>
        <p:nvSpPr>
          <p:cNvPr id="45" name="직사각형 44"/>
          <p:cNvSpPr/>
          <p:nvPr/>
        </p:nvSpPr>
        <p:spPr>
          <a:xfrm>
            <a:off x="727761" y="2426933"/>
            <a:ext cx="4890524" cy="10847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43522" y="2303822"/>
            <a:ext cx="705386" cy="2462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 smtClean="0"/>
              <a:t>Mvc</a:t>
            </a:r>
            <a:endParaRPr lang="ko-KR" altLang="en-US" sz="1000" b="1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232964" y="2608222"/>
            <a:ext cx="948994" cy="48795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Controller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677551" y="2608222"/>
            <a:ext cx="948994" cy="48795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Model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122138" y="2608221"/>
            <a:ext cx="948994" cy="48795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View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/>
          <p:cNvCxnSpPr>
            <a:stCxn id="47" idx="3"/>
            <a:endCxn id="48" idx="1"/>
          </p:cNvCxnSpPr>
          <p:nvPr/>
        </p:nvCxnSpPr>
        <p:spPr>
          <a:xfrm>
            <a:off x="2181958" y="2852200"/>
            <a:ext cx="4955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V="1">
            <a:off x="3626545" y="2799447"/>
            <a:ext cx="495593" cy="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3626545" y="2923215"/>
            <a:ext cx="495593" cy="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27761" y="3511675"/>
            <a:ext cx="40142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페이스북 채팅 </a:t>
            </a:r>
            <a:r>
              <a:rPr lang="en-US" altLang="ko-KR" sz="800" dirty="0" smtClean="0"/>
              <a:t>UI : </a:t>
            </a:r>
            <a:r>
              <a:rPr lang="ko-KR" altLang="en-US" sz="800" dirty="0" smtClean="0"/>
              <a:t>앱의 </a:t>
            </a:r>
            <a:r>
              <a:rPr lang="en-US" altLang="ko-KR" sz="800" dirty="0" smtClean="0"/>
              <a:t>Component</a:t>
            </a:r>
            <a:r>
              <a:rPr lang="ko-KR" altLang="en-US" sz="800" dirty="0" smtClean="0"/>
              <a:t>가 복잡해지면 업데이트 루프 또한 복잡해 진다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3271313" y="532955"/>
            <a:ext cx="948994" cy="4879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Action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cxnSp>
        <p:nvCxnSpPr>
          <p:cNvPr id="59" name="꺾인 연결선 58"/>
          <p:cNvCxnSpPr>
            <a:stCxn id="28" idx="0"/>
            <a:endCxn id="58" idx="3"/>
          </p:cNvCxnSpPr>
          <p:nvPr/>
        </p:nvCxnSpPr>
        <p:spPr>
          <a:xfrm rot="16200000" flipV="1">
            <a:off x="4387146" y="610094"/>
            <a:ext cx="369994" cy="703672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8" idx="1"/>
            <a:endCxn id="26" idx="0"/>
          </p:cNvCxnSpPr>
          <p:nvPr/>
        </p:nvCxnSpPr>
        <p:spPr>
          <a:xfrm rot="10800000" flipV="1">
            <a:off x="2567641" y="776933"/>
            <a:ext cx="703672" cy="369994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27761" y="2016241"/>
            <a:ext cx="17315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데이터의 흐름이 </a:t>
            </a:r>
            <a:r>
              <a:rPr lang="ko-KR" altLang="en-US" sz="800" dirty="0" err="1" smtClean="0"/>
              <a:t>단방향으로</a:t>
            </a:r>
            <a:r>
              <a:rPr lang="ko-KR" altLang="en-US" sz="800" dirty="0" smtClean="0"/>
              <a:t> 처리</a:t>
            </a:r>
            <a:endParaRPr lang="ko-KR" altLang="en-US" sz="8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61" y="3967837"/>
            <a:ext cx="3933825" cy="2228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578" y="3967837"/>
            <a:ext cx="4575395" cy="2228850"/>
          </a:xfrm>
          <a:prstGeom prst="rect">
            <a:avLst/>
          </a:prstGeom>
        </p:spPr>
      </p:pic>
      <p:sp>
        <p:nvSpPr>
          <p:cNvPr id="69" name="오른쪽 화살표 68"/>
          <p:cNvSpPr/>
          <p:nvPr/>
        </p:nvSpPr>
        <p:spPr>
          <a:xfrm>
            <a:off x="4742001" y="4783323"/>
            <a:ext cx="501162" cy="597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85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65" y="3310306"/>
            <a:ext cx="6133809" cy="34652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65" y="236660"/>
            <a:ext cx="6115050" cy="3448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791306" y="1160585"/>
            <a:ext cx="1195754" cy="518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91306" y="1701312"/>
            <a:ext cx="1195754" cy="518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91306" y="2246436"/>
            <a:ext cx="1195754" cy="518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05209" y="1151793"/>
            <a:ext cx="1485535" cy="518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605209" y="1692520"/>
            <a:ext cx="1485535" cy="514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05209" y="2235445"/>
            <a:ext cx="1485535" cy="498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605209" y="2762984"/>
            <a:ext cx="1485535" cy="518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9" idx="1"/>
            <a:endCxn id="6" idx="3"/>
          </p:cNvCxnSpPr>
          <p:nvPr/>
        </p:nvCxnSpPr>
        <p:spPr>
          <a:xfrm flipH="1">
            <a:off x="1987060" y="1411166"/>
            <a:ext cx="1618149" cy="87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" idx="1"/>
            <a:endCxn id="7" idx="3"/>
          </p:cNvCxnSpPr>
          <p:nvPr/>
        </p:nvCxnSpPr>
        <p:spPr>
          <a:xfrm flipH="1">
            <a:off x="1987060" y="1949695"/>
            <a:ext cx="1618149" cy="109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2" idx="1"/>
            <a:endCxn id="8" idx="3"/>
          </p:cNvCxnSpPr>
          <p:nvPr/>
        </p:nvCxnSpPr>
        <p:spPr>
          <a:xfrm flipH="1" flipV="1">
            <a:off x="1987060" y="2505809"/>
            <a:ext cx="1618149" cy="5165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1" idx="1"/>
            <a:endCxn id="7" idx="3"/>
          </p:cNvCxnSpPr>
          <p:nvPr/>
        </p:nvCxnSpPr>
        <p:spPr>
          <a:xfrm flipH="1" flipV="1">
            <a:off x="1987060" y="1960685"/>
            <a:ext cx="1618149" cy="5242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09663" y="2094749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>
                <a:solidFill>
                  <a:schemeClr val="bg1"/>
                </a:solidFill>
              </a:rPr>
              <a:t>async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646" y="1411166"/>
            <a:ext cx="5781675" cy="4333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579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1538654" y="149469"/>
            <a:ext cx="8264769" cy="6573386"/>
          </a:xfrm>
          <a:prstGeom prst="roundRect">
            <a:avLst>
              <a:gd name="adj" fmla="val 1553"/>
            </a:avLst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29" y="264869"/>
            <a:ext cx="4465393" cy="3228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7294" y="3493862"/>
            <a:ext cx="3491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/>
              <a:t>npm</a:t>
            </a:r>
            <a:r>
              <a:rPr lang="en-US" altLang="ko-KR" sz="800" b="1" dirty="0" smtClean="0"/>
              <a:t> install </a:t>
            </a:r>
            <a:r>
              <a:rPr lang="en-US" altLang="ko-KR" sz="800" b="1" dirty="0" err="1" smtClean="0"/>
              <a:t>Vuex</a:t>
            </a:r>
            <a:r>
              <a:rPr lang="en-US" altLang="ko-KR" sz="800" b="1" dirty="0" smtClean="0"/>
              <a:t> –save</a:t>
            </a:r>
            <a:r>
              <a:rPr lang="ko-KR" altLang="en-US" sz="800" b="1" dirty="0" smtClean="0"/>
              <a:t>로 라이브러리 설치 </a:t>
            </a:r>
            <a:r>
              <a:rPr lang="en-US" altLang="ko-KR" sz="800" b="1" dirty="0" smtClean="0"/>
              <a:t>&gt; store/store.js </a:t>
            </a:r>
            <a:r>
              <a:rPr lang="ko-KR" altLang="en-US" sz="800" b="1" dirty="0" smtClean="0"/>
              <a:t>파일 정의</a:t>
            </a:r>
            <a:endParaRPr lang="ko-KR" altLang="en-US" sz="800" b="1" dirty="0"/>
          </a:p>
        </p:txBody>
      </p:sp>
      <p:sp>
        <p:nvSpPr>
          <p:cNvPr id="6" name="직사각형 5"/>
          <p:cNvSpPr/>
          <p:nvPr/>
        </p:nvSpPr>
        <p:spPr>
          <a:xfrm>
            <a:off x="1698013" y="650631"/>
            <a:ext cx="842964" cy="158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85" y="264870"/>
            <a:ext cx="2830106" cy="18892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04764" y="2154116"/>
            <a:ext cx="12955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main.js &gt; import store</a:t>
            </a:r>
            <a:endParaRPr lang="ko-KR" altLang="en-US" sz="800" b="1" dirty="0"/>
          </a:p>
        </p:txBody>
      </p:sp>
      <p:sp>
        <p:nvSpPr>
          <p:cNvPr id="9" name="직사각형 8"/>
          <p:cNvSpPr/>
          <p:nvPr/>
        </p:nvSpPr>
        <p:spPr>
          <a:xfrm>
            <a:off x="6855068" y="641839"/>
            <a:ext cx="2790093" cy="175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89884" y="1721103"/>
            <a:ext cx="509956" cy="1692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429" y="3870831"/>
            <a:ext cx="7987162" cy="261463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28038" y="4388487"/>
            <a:ext cx="2057402" cy="192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324671" y="6507411"/>
            <a:ext cx="24641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/>
              <a:t>TodoList.vue</a:t>
            </a:r>
            <a:r>
              <a:rPr lang="en-US" altLang="ko-KR" sz="800" b="1" dirty="0" smtClean="0"/>
              <a:t> &gt; </a:t>
            </a:r>
            <a:r>
              <a:rPr lang="ko-KR" altLang="en-US" sz="800" b="1" dirty="0" smtClean="0"/>
              <a:t>선언한 </a:t>
            </a:r>
            <a:r>
              <a:rPr lang="en-US" altLang="ko-KR" sz="800" b="1" dirty="0" smtClean="0"/>
              <a:t>“store”</a:t>
            </a:r>
            <a:r>
              <a:rPr lang="ko-KR" altLang="en-US" sz="800" b="1" dirty="0" smtClean="0"/>
              <a:t>의 </a:t>
            </a:r>
            <a:r>
              <a:rPr lang="en-US" altLang="ko-KR" sz="800" b="1" dirty="0" smtClean="0"/>
              <a:t>“state”</a:t>
            </a:r>
            <a:r>
              <a:rPr lang="ko-KR" altLang="en-US" sz="800" b="1" dirty="0" smtClean="0"/>
              <a:t>에 접근</a:t>
            </a:r>
            <a:endParaRPr lang="ko-KR" altLang="en-US" sz="800" b="1" dirty="0"/>
          </a:p>
        </p:txBody>
      </p:sp>
      <p:sp>
        <p:nvSpPr>
          <p:cNvPr id="14" name="오른쪽 화살표 13"/>
          <p:cNvSpPr/>
          <p:nvPr/>
        </p:nvSpPr>
        <p:spPr>
          <a:xfrm>
            <a:off x="6241072" y="910554"/>
            <a:ext cx="501162" cy="5978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5400000">
            <a:off x="7999532" y="2713535"/>
            <a:ext cx="501162" cy="5978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576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093" y="587266"/>
            <a:ext cx="4699123" cy="35224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모서리가 둥근 직사각형 4"/>
          <p:cNvSpPr/>
          <p:nvPr/>
        </p:nvSpPr>
        <p:spPr>
          <a:xfrm>
            <a:off x="1442519" y="2184424"/>
            <a:ext cx="1072086" cy="3565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TodoFooter.vue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442519" y="2606455"/>
            <a:ext cx="1072086" cy="3565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TodoHeader.vue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442519" y="3028486"/>
            <a:ext cx="1072086" cy="3565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TodoInput.vue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442519" y="3450517"/>
            <a:ext cx="1072086" cy="3565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TodoList.vue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42519" y="1762393"/>
            <a:ext cx="1072086" cy="35655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App.vue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13759" y="2576147"/>
            <a:ext cx="1174663" cy="422031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</a:endParaRPr>
          </a:p>
        </p:txBody>
      </p:sp>
      <p:cxnSp>
        <p:nvCxnSpPr>
          <p:cNvPr id="11" name="꺾인 연결선 10"/>
          <p:cNvCxnSpPr>
            <a:stCxn id="5" idx="3"/>
            <a:endCxn id="10" idx="1"/>
          </p:cNvCxnSpPr>
          <p:nvPr/>
        </p:nvCxnSpPr>
        <p:spPr>
          <a:xfrm>
            <a:off x="2514605" y="2362703"/>
            <a:ext cx="399154" cy="42446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6" idx="3"/>
            <a:endCxn id="10" idx="1"/>
          </p:cNvCxnSpPr>
          <p:nvPr/>
        </p:nvCxnSpPr>
        <p:spPr>
          <a:xfrm>
            <a:off x="2514605" y="2784734"/>
            <a:ext cx="399154" cy="242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7" idx="3"/>
            <a:endCxn id="10" idx="1"/>
          </p:cNvCxnSpPr>
          <p:nvPr/>
        </p:nvCxnSpPr>
        <p:spPr>
          <a:xfrm flipV="1">
            <a:off x="2514605" y="2787163"/>
            <a:ext cx="399154" cy="41960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8" idx="3"/>
            <a:endCxn id="10" idx="1"/>
          </p:cNvCxnSpPr>
          <p:nvPr/>
        </p:nvCxnSpPr>
        <p:spPr>
          <a:xfrm flipV="1">
            <a:off x="2514605" y="2787163"/>
            <a:ext cx="399154" cy="84163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9" idx="3"/>
            <a:endCxn id="10" idx="1"/>
          </p:cNvCxnSpPr>
          <p:nvPr/>
        </p:nvCxnSpPr>
        <p:spPr>
          <a:xfrm>
            <a:off x="2514605" y="1940672"/>
            <a:ext cx="399154" cy="84649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0" idx="3"/>
          </p:cNvCxnSpPr>
          <p:nvPr/>
        </p:nvCxnSpPr>
        <p:spPr>
          <a:xfrm flipV="1">
            <a:off x="4088422" y="2013438"/>
            <a:ext cx="1459524" cy="773725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583115" y="2022231"/>
            <a:ext cx="378070" cy="349263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5099538" y="2971802"/>
            <a:ext cx="641839" cy="316521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3996110" y="2708031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556738" y="2161227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2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140857" y="2998178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3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06216" y="4166575"/>
            <a:ext cx="6119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-. </a:t>
            </a:r>
            <a:r>
              <a:rPr lang="ko-KR" altLang="en-US" sz="800" dirty="0" smtClean="0"/>
              <a:t>각 </a:t>
            </a:r>
            <a:r>
              <a:rPr lang="ko-KR" altLang="en-US" sz="800" dirty="0" err="1" smtClean="0"/>
              <a:t>콤포넌트</a:t>
            </a:r>
            <a:r>
              <a:rPr lang="en-US" altLang="ko-KR" sz="800" dirty="0" smtClean="0"/>
              <a:t>(*.</a:t>
            </a:r>
            <a:r>
              <a:rPr lang="en-US" altLang="ko-KR" sz="800" dirty="0" err="1" smtClean="0"/>
              <a:t>vue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에서 </a:t>
            </a:r>
            <a:r>
              <a:rPr lang="en-US" altLang="ko-KR" sz="800" dirty="0"/>
              <a:t>“this.$</a:t>
            </a:r>
            <a:r>
              <a:rPr lang="en-US" altLang="ko-KR" sz="800" dirty="0" err="1"/>
              <a:t>store.commit</a:t>
            </a:r>
            <a:r>
              <a:rPr lang="en-US" altLang="ko-KR" sz="800" dirty="0"/>
              <a:t>('</a:t>
            </a:r>
            <a:r>
              <a:rPr lang="en-US" altLang="ko-KR" sz="800" dirty="0" err="1"/>
              <a:t>addOneItem</a:t>
            </a:r>
            <a:r>
              <a:rPr lang="en-US" altLang="ko-KR" sz="800" dirty="0"/>
              <a:t>', text</a:t>
            </a:r>
            <a:r>
              <a:rPr lang="en-US" altLang="ko-KR" sz="800" dirty="0" smtClean="0"/>
              <a:t>);”</a:t>
            </a:r>
            <a:r>
              <a:rPr lang="ko-KR" altLang="en-US" sz="800" dirty="0" smtClean="0"/>
              <a:t>와 같이 </a:t>
            </a:r>
            <a:r>
              <a:rPr lang="en-US" altLang="ko-KR" sz="800" dirty="0" smtClean="0"/>
              <a:t>store</a:t>
            </a:r>
            <a:r>
              <a:rPr lang="ko-KR" altLang="en-US" sz="800" dirty="0" smtClean="0"/>
              <a:t>의 접근하여 </a:t>
            </a:r>
            <a:r>
              <a:rPr lang="en-US" altLang="ko-KR" sz="800" dirty="0" smtClean="0"/>
              <a:t>commit</a:t>
            </a:r>
            <a:r>
              <a:rPr lang="ko-KR" altLang="en-US" sz="800" dirty="0" smtClean="0"/>
              <a:t>을 통하여 </a:t>
            </a:r>
            <a:r>
              <a:rPr lang="en-US" altLang="ko-KR" sz="800" dirty="0" smtClean="0"/>
              <a:t>mutations method</a:t>
            </a:r>
            <a:r>
              <a:rPr lang="ko-KR" altLang="en-US" sz="800" dirty="0" smtClean="0"/>
              <a:t>에 접근 한다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-. mutations method</a:t>
            </a:r>
            <a:r>
              <a:rPr lang="ko-KR" altLang="en-US" sz="800" dirty="0" smtClean="0"/>
              <a:t>에 접근할 때 </a:t>
            </a:r>
            <a:r>
              <a:rPr lang="en-US" altLang="ko-KR" sz="800" dirty="0" smtClean="0"/>
              <a:t>“</a:t>
            </a:r>
            <a:r>
              <a:rPr lang="en-US" altLang="ko-KR" sz="800" dirty="0" err="1" smtClean="0"/>
              <a:t>Devtools</a:t>
            </a:r>
            <a:r>
              <a:rPr lang="en-US" altLang="ko-KR" sz="800" dirty="0" smtClean="0"/>
              <a:t>”</a:t>
            </a:r>
            <a:r>
              <a:rPr lang="ko-KR" altLang="en-US" sz="800" dirty="0" smtClean="0"/>
              <a:t>는 </a:t>
            </a:r>
            <a:r>
              <a:rPr lang="en-US" altLang="ko-KR" sz="800" dirty="0"/>
              <a:t>“</a:t>
            </a:r>
            <a:r>
              <a:rPr lang="en-US" altLang="ko-KR" sz="800" dirty="0" smtClean="0"/>
              <a:t>payload” </a:t>
            </a:r>
            <a:r>
              <a:rPr lang="ko-KR" altLang="en-US" sz="800" dirty="0" err="1" smtClean="0"/>
              <a:t>파라메터</a:t>
            </a:r>
            <a:r>
              <a:rPr lang="ko-KR" altLang="en-US" sz="800" dirty="0" smtClean="0"/>
              <a:t> 값과 같이 사용 가능 하다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/>
          </a:p>
          <a:p>
            <a:r>
              <a:rPr lang="en-US" altLang="ko-KR" sz="800" dirty="0" smtClean="0"/>
              <a:t>-. </a:t>
            </a:r>
            <a:r>
              <a:rPr lang="ko-KR" altLang="en-US" sz="800" dirty="0" smtClean="0"/>
              <a:t>해당 </a:t>
            </a:r>
            <a:r>
              <a:rPr lang="en-US" altLang="ko-KR" sz="800" dirty="0" smtClean="0"/>
              <a:t>mutations</a:t>
            </a:r>
            <a:r>
              <a:rPr lang="ko-KR" altLang="en-US" sz="800" dirty="0" smtClean="0"/>
              <a:t>에서 </a:t>
            </a:r>
            <a:r>
              <a:rPr lang="en-US" altLang="ko-KR" sz="800" dirty="0" smtClean="0"/>
              <a:t>store</a:t>
            </a:r>
            <a:r>
              <a:rPr lang="ko-KR" altLang="en-US" sz="800" dirty="0" smtClean="0"/>
              <a:t>에 있는 </a:t>
            </a:r>
            <a:r>
              <a:rPr lang="en-US" altLang="ko-KR" sz="800" dirty="0" smtClean="0"/>
              <a:t>state </a:t>
            </a:r>
            <a:r>
              <a:rPr lang="ko-KR" altLang="en-US" sz="800" dirty="0" smtClean="0"/>
              <a:t>에 접근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변경 관리 한다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623881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1143000" y="1371600"/>
            <a:ext cx="3824654" cy="1608992"/>
          </a:xfrm>
          <a:prstGeom prst="roundRect">
            <a:avLst>
              <a:gd name="adj" fmla="val 57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514605" y="1590479"/>
            <a:ext cx="1072086" cy="3565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TodoInput.vue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718575" y="1590478"/>
            <a:ext cx="1072086" cy="3565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TodoList.vue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310635" y="1590479"/>
            <a:ext cx="1072086" cy="35655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App.vue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14605" y="2434541"/>
            <a:ext cx="1072086" cy="3565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Store.js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cxnSp>
        <p:nvCxnSpPr>
          <p:cNvPr id="11" name="구부러진 연결선 10"/>
          <p:cNvCxnSpPr>
            <a:stCxn id="8" idx="2"/>
            <a:endCxn id="9" idx="1"/>
          </p:cNvCxnSpPr>
          <p:nvPr/>
        </p:nvCxnSpPr>
        <p:spPr>
          <a:xfrm rot="16200000" flipH="1">
            <a:off x="1847749" y="1945964"/>
            <a:ext cx="665784" cy="6679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>
            <a:stCxn id="6" idx="2"/>
            <a:endCxn id="9" idx="0"/>
          </p:cNvCxnSpPr>
          <p:nvPr/>
        </p:nvCxnSpPr>
        <p:spPr>
          <a:xfrm rot="5400000">
            <a:off x="2806896" y="2190788"/>
            <a:ext cx="487505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14"/>
          <p:cNvCxnSpPr>
            <a:stCxn id="7" idx="2"/>
            <a:endCxn id="9" idx="3"/>
          </p:cNvCxnSpPr>
          <p:nvPr/>
        </p:nvCxnSpPr>
        <p:spPr>
          <a:xfrm rot="5400000">
            <a:off x="3587763" y="1945964"/>
            <a:ext cx="665785" cy="6679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25079" y="2033706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3</a:t>
            </a:r>
            <a:r>
              <a:rPr lang="ko-KR" altLang="en-US" sz="1000" dirty="0" smtClean="0"/>
              <a:t>초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2865280" y="2033706"/>
            <a:ext cx="482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0.3</a:t>
            </a:r>
            <a:r>
              <a:rPr lang="ko-KR" altLang="en-US" sz="1000" dirty="0" smtClean="0"/>
              <a:t>초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4062899" y="2033706"/>
            <a:ext cx="482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2.2</a:t>
            </a:r>
            <a:r>
              <a:rPr lang="ko-KR" altLang="en-US" sz="1000" dirty="0" smtClean="0"/>
              <a:t>초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98062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589433" y="63952"/>
            <a:ext cx="9090897" cy="6741295"/>
          </a:xfrm>
          <a:prstGeom prst="roundRect">
            <a:avLst>
              <a:gd name="adj" fmla="val 117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349" y="3648320"/>
            <a:ext cx="3594223" cy="30423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26" y="3648320"/>
            <a:ext cx="5068765" cy="30442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26" y="312542"/>
            <a:ext cx="5671405" cy="30477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5349" y="3432876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store.js</a:t>
            </a:r>
            <a:endParaRPr lang="ko-KR" altLang="en-US" sz="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94226" y="97547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/>
              <a:t>TodoList.vue</a:t>
            </a:r>
            <a:endParaRPr lang="ko-KR" altLang="en-US" sz="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94226" y="3432876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/>
              <a:t>TodoList.vue</a:t>
            </a:r>
            <a:endParaRPr lang="ko-KR" altLang="en-US" sz="800" b="1" dirty="0"/>
          </a:p>
        </p:txBody>
      </p:sp>
      <p:sp>
        <p:nvSpPr>
          <p:cNvPr id="10" name="직사각형 9"/>
          <p:cNvSpPr/>
          <p:nvPr/>
        </p:nvSpPr>
        <p:spPr>
          <a:xfrm>
            <a:off x="6701200" y="5363431"/>
            <a:ext cx="2400301" cy="905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392113" y="4636479"/>
            <a:ext cx="3795349" cy="1623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31622" y="4255478"/>
            <a:ext cx="2540278" cy="190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70837" y="1245450"/>
            <a:ext cx="967155" cy="1789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0" idx="1"/>
            <a:endCxn id="11" idx="3"/>
          </p:cNvCxnSpPr>
          <p:nvPr/>
        </p:nvCxnSpPr>
        <p:spPr>
          <a:xfrm flipH="1" flipV="1">
            <a:off x="5187462" y="5448302"/>
            <a:ext cx="1513738" cy="3679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1" idx="0"/>
            <a:endCxn id="13" idx="2"/>
          </p:cNvCxnSpPr>
          <p:nvPr/>
        </p:nvCxnSpPr>
        <p:spPr>
          <a:xfrm flipV="1">
            <a:off x="3289788" y="1424356"/>
            <a:ext cx="1264627" cy="32121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866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1033737" y="260576"/>
            <a:ext cx="10299548" cy="4979640"/>
          </a:xfrm>
          <a:prstGeom prst="roundRect">
            <a:avLst>
              <a:gd name="adj" fmla="val 117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74" y="419422"/>
            <a:ext cx="4697657" cy="41459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96154" y="1474050"/>
            <a:ext cx="1055077" cy="178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50478" y="2672734"/>
            <a:ext cx="762000" cy="184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47800" y="3220788"/>
            <a:ext cx="1664677" cy="410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62102" y="4141050"/>
            <a:ext cx="3185744" cy="175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271347" y="2552700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292470" y="3220787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2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317023" y="1573823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3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0775" y="4565397"/>
            <a:ext cx="4785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1. </a:t>
            </a:r>
            <a:r>
              <a:rPr lang="en-US" altLang="ko-KR" sz="800" dirty="0" err="1" smtClean="0"/>
              <a:t>mapMutations</a:t>
            </a:r>
            <a:r>
              <a:rPr lang="en-US" altLang="ko-KR" sz="800" dirty="0" smtClean="0"/>
              <a:t> import</a:t>
            </a:r>
          </a:p>
          <a:p>
            <a:r>
              <a:rPr lang="en-US" altLang="ko-KR" sz="800" dirty="0" smtClean="0"/>
              <a:t>2. …</a:t>
            </a:r>
            <a:r>
              <a:rPr lang="en-US" altLang="ko-KR" sz="800" dirty="0" err="1" smtClean="0"/>
              <a:t>mapMutations</a:t>
            </a:r>
            <a:r>
              <a:rPr lang="ko-KR" altLang="en-US" sz="800" dirty="0" smtClean="0"/>
              <a:t>를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사용하여 </a:t>
            </a:r>
            <a:r>
              <a:rPr lang="en-US" altLang="ko-KR" sz="800" dirty="0" smtClean="0"/>
              <a:t>‘</a:t>
            </a:r>
            <a:r>
              <a:rPr lang="en-US" altLang="ko-KR" sz="800" dirty="0" err="1" smtClean="0"/>
              <a:t>removeOneItem</a:t>
            </a:r>
            <a:r>
              <a:rPr lang="en-US" altLang="ko-KR" sz="800" dirty="0" smtClean="0"/>
              <a:t>’ store</a:t>
            </a:r>
            <a:r>
              <a:rPr lang="ko-KR" altLang="en-US" sz="800" dirty="0" smtClean="0"/>
              <a:t>의 </a:t>
            </a:r>
            <a:r>
              <a:rPr lang="en-US" altLang="ko-KR" sz="800" dirty="0" smtClean="0"/>
              <a:t>mutations</a:t>
            </a:r>
            <a:r>
              <a:rPr lang="ko-KR" altLang="en-US" sz="800" dirty="0" smtClean="0"/>
              <a:t>를 </a:t>
            </a:r>
            <a:r>
              <a:rPr lang="en-US" altLang="ko-KR" sz="800" dirty="0" smtClean="0"/>
              <a:t>‘</a:t>
            </a:r>
            <a:r>
              <a:rPr lang="en-US" altLang="ko-KR" sz="800" dirty="0" err="1" smtClean="0"/>
              <a:t>removeTodo</a:t>
            </a:r>
            <a:r>
              <a:rPr lang="en-US" altLang="ko-KR" sz="800" dirty="0" smtClean="0"/>
              <a:t>’ </a:t>
            </a:r>
            <a:r>
              <a:rPr lang="ko-KR" altLang="en-US" sz="800" dirty="0" smtClean="0"/>
              <a:t>이름으로 호출</a:t>
            </a:r>
            <a:endParaRPr lang="en-US" altLang="ko-KR" sz="800" dirty="0" smtClean="0"/>
          </a:p>
          <a:p>
            <a:r>
              <a:rPr lang="en-US" altLang="ko-KR" sz="800" dirty="0" smtClean="0"/>
              <a:t>3. ‘</a:t>
            </a:r>
            <a:r>
              <a:rPr lang="en-US" altLang="ko-KR" sz="800" dirty="0" err="1" smtClean="0"/>
              <a:t>removeOneItem</a:t>
            </a:r>
            <a:r>
              <a:rPr lang="en-US" altLang="ko-KR" sz="800" dirty="0" smtClean="0"/>
              <a:t>’ </a:t>
            </a:r>
            <a:r>
              <a:rPr lang="ko-KR" altLang="en-US" sz="800" dirty="0" smtClean="0"/>
              <a:t>메서드의 </a:t>
            </a:r>
            <a:r>
              <a:rPr lang="en-US" altLang="ko-KR" sz="800" dirty="0" smtClean="0"/>
              <a:t>mutation helper </a:t>
            </a:r>
            <a:r>
              <a:rPr lang="ko-KR" altLang="en-US" sz="800" dirty="0" smtClean="0"/>
              <a:t>호출의 </a:t>
            </a:r>
            <a:r>
              <a:rPr lang="ko-KR" altLang="en-US" sz="800" dirty="0" err="1" smtClean="0"/>
              <a:t>파라메터</a:t>
            </a:r>
            <a:r>
              <a:rPr lang="ko-KR" altLang="en-US" sz="800" dirty="0" smtClean="0"/>
              <a:t> 개수 맞춤</a:t>
            </a:r>
            <a:endParaRPr lang="en-US" altLang="ko-KR" sz="800" dirty="0" smtClean="0"/>
          </a:p>
          <a:p>
            <a:r>
              <a:rPr lang="en-US" altLang="ko-KR" sz="800" dirty="0" smtClean="0"/>
              <a:t>4. </a:t>
            </a:r>
            <a:r>
              <a:rPr lang="ko-KR" altLang="en-US" sz="800" dirty="0" smtClean="0"/>
              <a:t>기존의 </a:t>
            </a:r>
            <a:r>
              <a:rPr lang="en-US" altLang="ko-KR" sz="800" dirty="0" err="1" smtClean="0"/>
              <a:t>removeTodo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메서드에서 </a:t>
            </a:r>
            <a:r>
              <a:rPr lang="en-US" altLang="ko-KR" sz="800" dirty="0" err="1" smtClean="0"/>
              <a:t>store.commi</a:t>
            </a:r>
            <a:r>
              <a:rPr lang="ko-KR" altLang="en-US" sz="800" dirty="0" smtClean="0"/>
              <a:t>을 사용하여 </a:t>
            </a:r>
            <a:r>
              <a:rPr lang="en-US" altLang="ko-KR" sz="800" dirty="0" smtClean="0"/>
              <a:t>mutations </a:t>
            </a:r>
            <a:r>
              <a:rPr lang="ko-KR" altLang="en-US" sz="800" dirty="0" smtClean="0"/>
              <a:t>호출</a:t>
            </a:r>
            <a:endParaRPr lang="en-US" altLang="ko-KR" sz="8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855" y="1712745"/>
            <a:ext cx="4595473" cy="2104741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5987562" y="2558560"/>
            <a:ext cx="501162" cy="5978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899030" y="2791491"/>
            <a:ext cx="3730870" cy="707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488833" y="4019179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4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93850" y="4222687"/>
            <a:ext cx="30765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593850" y="4251262"/>
            <a:ext cx="30765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7" idx="3"/>
            <a:endCxn id="15" idx="1"/>
          </p:cNvCxnSpPr>
          <p:nvPr/>
        </p:nvCxnSpPr>
        <p:spPr>
          <a:xfrm flipV="1">
            <a:off x="3112477" y="3145415"/>
            <a:ext cx="3786553" cy="2805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995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759</Words>
  <Application>Microsoft Office PowerPoint</Application>
  <PresentationFormat>와이드스크린</PresentationFormat>
  <Paragraphs>276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Walter</dc:creator>
  <cp:lastModifiedBy>Walter</cp:lastModifiedBy>
  <cp:revision>49</cp:revision>
  <dcterms:created xsi:type="dcterms:W3CDTF">2021-09-13T11:20:15Z</dcterms:created>
  <dcterms:modified xsi:type="dcterms:W3CDTF">2021-11-05T23:06:50Z</dcterms:modified>
</cp:coreProperties>
</file>